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68" r:id="rId4"/>
    <p:sldId id="265" r:id="rId5"/>
    <p:sldId id="266" r:id="rId6"/>
    <p:sldId id="270" r:id="rId7"/>
    <p:sldId id="273" r:id="rId8"/>
    <p:sldId id="267" r:id="rId9"/>
    <p:sldId id="275" r:id="rId10"/>
    <p:sldId id="276" r:id="rId11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arína Kováčová-OMPaVV" initials="KKO" lastIdx="1" clrIdx="0">
    <p:extLst>
      <p:ext uri="{19B8F6BF-5375-455C-9EA6-DF929625EA0E}">
        <p15:presenceInfo xmlns:p15="http://schemas.microsoft.com/office/powerpoint/2012/main" userId="S::katarina.kovacova2@nppc.sk::20aa78b6-7e1c-4ff2-87e4-a585c05037f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72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Úroda_Grafy_H2!$AC$54:$AC$239</c:f>
              <c:numCache>
                <c:formatCode>General</c:formatCode>
                <c:ptCount val="38"/>
                <c:pt idx="0">
                  <c:v>1985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  <c:pt idx="7">
                  <c:v>1992</c:v>
                </c:pt>
                <c:pt idx="8">
                  <c:v>1993</c:v>
                </c:pt>
                <c:pt idx="9">
                  <c:v>1994</c:v>
                </c:pt>
                <c:pt idx="10">
                  <c:v>1995</c:v>
                </c:pt>
                <c:pt idx="11">
                  <c:v>1996</c:v>
                </c:pt>
                <c:pt idx="12">
                  <c:v>1997</c:v>
                </c:pt>
                <c:pt idx="13">
                  <c:v>1998</c:v>
                </c:pt>
                <c:pt idx="14">
                  <c:v>1999</c:v>
                </c:pt>
                <c:pt idx="15">
                  <c:v>2000</c:v>
                </c:pt>
                <c:pt idx="16">
                  <c:v>2001</c:v>
                </c:pt>
                <c:pt idx="17">
                  <c:v>2002</c:v>
                </c:pt>
                <c:pt idx="18">
                  <c:v>2003</c:v>
                </c:pt>
                <c:pt idx="19">
                  <c:v>2004</c:v>
                </c:pt>
                <c:pt idx="20">
                  <c:v>2005</c:v>
                </c:pt>
                <c:pt idx="21">
                  <c:v>2006</c:v>
                </c:pt>
                <c:pt idx="22">
                  <c:v>2007</c:v>
                </c:pt>
                <c:pt idx="23">
                  <c:v>2008</c:v>
                </c:pt>
                <c:pt idx="24">
                  <c:v>2009</c:v>
                </c:pt>
                <c:pt idx="25">
                  <c:v>2010</c:v>
                </c:pt>
                <c:pt idx="26">
                  <c:v>2011</c:v>
                </c:pt>
                <c:pt idx="27">
                  <c:v>2012</c:v>
                </c:pt>
                <c:pt idx="28">
                  <c:v>2013</c:v>
                </c:pt>
                <c:pt idx="29">
                  <c:v>2014</c:v>
                </c:pt>
                <c:pt idx="30">
                  <c:v>2015</c:v>
                </c:pt>
                <c:pt idx="31">
                  <c:v>2016</c:v>
                </c:pt>
                <c:pt idx="32">
                  <c:v>2017</c:v>
                </c:pt>
                <c:pt idx="33">
                  <c:v>2018</c:v>
                </c:pt>
                <c:pt idx="34">
                  <c:v>2019</c:v>
                </c:pt>
                <c:pt idx="35">
                  <c:v>2020</c:v>
                </c:pt>
                <c:pt idx="36">
                  <c:v>2021</c:v>
                </c:pt>
                <c:pt idx="37">
                  <c:v>2022</c:v>
                </c:pt>
              </c:numCache>
            </c:numRef>
          </c:cat>
          <c:val>
            <c:numRef>
              <c:f>Úroda_Grafy_H2!$AD$54:$AD$239</c:f>
            </c:numRef>
          </c:val>
          <c:smooth val="0"/>
          <c:extLst>
            <c:ext xmlns:c16="http://schemas.microsoft.com/office/drawing/2014/chart" uri="{C3380CC4-5D6E-409C-BE32-E72D297353CC}">
              <c16:uniqueId val="{00000000-D742-41DC-B364-2BBF1BED8DC5}"/>
            </c:ext>
          </c:extLst>
        </c:ser>
        <c:ser>
          <c:idx val="1"/>
          <c:order val="1"/>
          <c:tx>
            <c:v>H2 40%</c:v>
          </c:tx>
          <c:spPr>
            <a:ln w="22225" cap="rnd">
              <a:solidFill>
                <a:schemeClr val="accent2"/>
              </a:solidFill>
              <a:prstDash val="lgDashDotDot"/>
              <a:round/>
            </a:ln>
            <a:effectLst/>
          </c:spPr>
          <c:marker>
            <c:symbol val="none"/>
          </c:marker>
          <c:trendline>
            <c:spPr>
              <a:ln w="19050" cap="rnd">
                <a:solidFill>
                  <a:schemeClr val="accent2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numRef>
              <c:f>Úroda_Grafy_H2!$AC$54:$AC$239</c:f>
              <c:numCache>
                <c:formatCode>General</c:formatCode>
                <c:ptCount val="38"/>
                <c:pt idx="0">
                  <c:v>1985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  <c:pt idx="7">
                  <c:v>1992</c:v>
                </c:pt>
                <c:pt idx="8">
                  <c:v>1993</c:v>
                </c:pt>
                <c:pt idx="9">
                  <c:v>1994</c:v>
                </c:pt>
                <c:pt idx="10">
                  <c:v>1995</c:v>
                </c:pt>
                <c:pt idx="11">
                  <c:v>1996</c:v>
                </c:pt>
                <c:pt idx="12">
                  <c:v>1997</c:v>
                </c:pt>
                <c:pt idx="13">
                  <c:v>1998</c:v>
                </c:pt>
                <c:pt idx="14">
                  <c:v>1999</c:v>
                </c:pt>
                <c:pt idx="15">
                  <c:v>2000</c:v>
                </c:pt>
                <c:pt idx="16">
                  <c:v>2001</c:v>
                </c:pt>
                <c:pt idx="17">
                  <c:v>2002</c:v>
                </c:pt>
                <c:pt idx="18">
                  <c:v>2003</c:v>
                </c:pt>
                <c:pt idx="19">
                  <c:v>2004</c:v>
                </c:pt>
                <c:pt idx="20">
                  <c:v>2005</c:v>
                </c:pt>
                <c:pt idx="21">
                  <c:v>2006</c:v>
                </c:pt>
                <c:pt idx="22">
                  <c:v>2007</c:v>
                </c:pt>
                <c:pt idx="23">
                  <c:v>2008</c:v>
                </c:pt>
                <c:pt idx="24">
                  <c:v>2009</c:v>
                </c:pt>
                <c:pt idx="25">
                  <c:v>2010</c:v>
                </c:pt>
                <c:pt idx="26">
                  <c:v>2011</c:v>
                </c:pt>
                <c:pt idx="27">
                  <c:v>2012</c:v>
                </c:pt>
                <c:pt idx="28">
                  <c:v>2013</c:v>
                </c:pt>
                <c:pt idx="29">
                  <c:v>2014</c:v>
                </c:pt>
                <c:pt idx="30">
                  <c:v>2015</c:v>
                </c:pt>
                <c:pt idx="31">
                  <c:v>2016</c:v>
                </c:pt>
                <c:pt idx="32">
                  <c:v>2017</c:v>
                </c:pt>
                <c:pt idx="33">
                  <c:v>2018</c:v>
                </c:pt>
                <c:pt idx="34">
                  <c:v>2019</c:v>
                </c:pt>
                <c:pt idx="35">
                  <c:v>2020</c:v>
                </c:pt>
                <c:pt idx="36">
                  <c:v>2021</c:v>
                </c:pt>
                <c:pt idx="37">
                  <c:v>2022</c:v>
                </c:pt>
              </c:numCache>
            </c:numRef>
          </c:cat>
          <c:val>
            <c:numRef>
              <c:f>Úroda_Grafy_H2!$AE$54:$AE$239</c:f>
              <c:numCache>
                <c:formatCode>General</c:formatCode>
                <c:ptCount val="38"/>
                <c:pt idx="0">
                  <c:v>7.1975000000000007</c:v>
                </c:pt>
                <c:pt idx="1">
                  <c:v>4.7975000000000003</c:v>
                </c:pt>
                <c:pt idx="2">
                  <c:v>8.2675000000000001</c:v>
                </c:pt>
                <c:pt idx="3">
                  <c:v>8.1375000000000011</c:v>
                </c:pt>
                <c:pt idx="4">
                  <c:v>7.567499999999999</c:v>
                </c:pt>
                <c:pt idx="5">
                  <c:v>7.3525</c:v>
                </c:pt>
                <c:pt idx="6">
                  <c:v>7.3724999999999996</c:v>
                </c:pt>
                <c:pt idx="7">
                  <c:v>7.4649999999999999</c:v>
                </c:pt>
                <c:pt idx="8">
                  <c:v>5.5649999999999995</c:v>
                </c:pt>
                <c:pt idx="9">
                  <c:v>8.6</c:v>
                </c:pt>
                <c:pt idx="10">
                  <c:v>7.0274999999999999</c:v>
                </c:pt>
                <c:pt idx="11">
                  <c:v>8.0749999999999993</c:v>
                </c:pt>
                <c:pt idx="12">
                  <c:v>6.9950000000000001</c:v>
                </c:pt>
                <c:pt idx="13">
                  <c:v>7.7025000000000006</c:v>
                </c:pt>
                <c:pt idx="14">
                  <c:v>7.2150000000000007</c:v>
                </c:pt>
                <c:pt idx="15">
                  <c:v>6.7175000000000002</c:v>
                </c:pt>
                <c:pt idx="16">
                  <c:v>8.6999999999999993</c:v>
                </c:pt>
                <c:pt idx="17">
                  <c:v>6.77</c:v>
                </c:pt>
                <c:pt idx="18">
                  <c:v>5.5124999999999993</c:v>
                </c:pt>
                <c:pt idx="19">
                  <c:v>6.7324999999999999</c:v>
                </c:pt>
                <c:pt idx="20">
                  <c:v>6.4975000000000005</c:v>
                </c:pt>
                <c:pt idx="21">
                  <c:v>7.55</c:v>
                </c:pt>
                <c:pt idx="22">
                  <c:v>5.7850000000000001</c:v>
                </c:pt>
                <c:pt idx="23">
                  <c:v>7.0225000000000009</c:v>
                </c:pt>
                <c:pt idx="24">
                  <c:v>5.9550000000000001</c:v>
                </c:pt>
                <c:pt idx="25">
                  <c:v>7.0699999999999994</c:v>
                </c:pt>
                <c:pt idx="26">
                  <c:v>7.2925000000000004</c:v>
                </c:pt>
                <c:pt idx="27">
                  <c:v>5.6725000000000003</c:v>
                </c:pt>
                <c:pt idx="28">
                  <c:v>6.5750000000000011</c:v>
                </c:pt>
                <c:pt idx="29">
                  <c:v>6.6574999999999998</c:v>
                </c:pt>
                <c:pt idx="30">
                  <c:v>6.4375</c:v>
                </c:pt>
                <c:pt idx="31">
                  <c:v>6.7975000000000003</c:v>
                </c:pt>
                <c:pt idx="32">
                  <c:v>5.2750000000000004</c:v>
                </c:pt>
                <c:pt idx="33">
                  <c:v>5.3449999999999998</c:v>
                </c:pt>
                <c:pt idx="34">
                  <c:v>5.5575000000000001</c:v>
                </c:pt>
                <c:pt idx="35">
                  <c:v>8.5399999999999991</c:v>
                </c:pt>
                <c:pt idx="36">
                  <c:v>6.4575000000000005</c:v>
                </c:pt>
                <c:pt idx="37">
                  <c:v>5.1825000000000001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742-41DC-B364-2BBF1BED8DC5}"/>
            </c:ext>
          </c:extLst>
        </c:ser>
        <c:ser>
          <c:idx val="2"/>
          <c:order val="2"/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Úroda_Grafy_H2!$AC$54:$AC$239</c:f>
              <c:numCache>
                <c:formatCode>General</c:formatCode>
                <c:ptCount val="38"/>
                <c:pt idx="0">
                  <c:v>1985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  <c:pt idx="7">
                  <c:v>1992</c:v>
                </c:pt>
                <c:pt idx="8">
                  <c:v>1993</c:v>
                </c:pt>
                <c:pt idx="9">
                  <c:v>1994</c:v>
                </c:pt>
                <c:pt idx="10">
                  <c:v>1995</c:v>
                </c:pt>
                <c:pt idx="11">
                  <c:v>1996</c:v>
                </c:pt>
                <c:pt idx="12">
                  <c:v>1997</c:v>
                </c:pt>
                <c:pt idx="13">
                  <c:v>1998</c:v>
                </c:pt>
                <c:pt idx="14">
                  <c:v>1999</c:v>
                </c:pt>
                <c:pt idx="15">
                  <c:v>2000</c:v>
                </c:pt>
                <c:pt idx="16">
                  <c:v>2001</c:v>
                </c:pt>
                <c:pt idx="17">
                  <c:v>2002</c:v>
                </c:pt>
                <c:pt idx="18">
                  <c:v>2003</c:v>
                </c:pt>
                <c:pt idx="19">
                  <c:v>2004</c:v>
                </c:pt>
                <c:pt idx="20">
                  <c:v>2005</c:v>
                </c:pt>
                <c:pt idx="21">
                  <c:v>2006</c:v>
                </c:pt>
                <c:pt idx="22">
                  <c:v>2007</c:v>
                </c:pt>
                <c:pt idx="23">
                  <c:v>2008</c:v>
                </c:pt>
                <c:pt idx="24">
                  <c:v>2009</c:v>
                </c:pt>
                <c:pt idx="25">
                  <c:v>2010</c:v>
                </c:pt>
                <c:pt idx="26">
                  <c:v>2011</c:v>
                </c:pt>
                <c:pt idx="27">
                  <c:v>2012</c:v>
                </c:pt>
                <c:pt idx="28">
                  <c:v>2013</c:v>
                </c:pt>
                <c:pt idx="29">
                  <c:v>2014</c:v>
                </c:pt>
                <c:pt idx="30">
                  <c:v>2015</c:v>
                </c:pt>
                <c:pt idx="31">
                  <c:v>2016</c:v>
                </c:pt>
                <c:pt idx="32">
                  <c:v>2017</c:v>
                </c:pt>
                <c:pt idx="33">
                  <c:v>2018</c:v>
                </c:pt>
                <c:pt idx="34">
                  <c:v>2019</c:v>
                </c:pt>
                <c:pt idx="35">
                  <c:v>2020</c:v>
                </c:pt>
                <c:pt idx="36">
                  <c:v>2021</c:v>
                </c:pt>
                <c:pt idx="37">
                  <c:v>2022</c:v>
                </c:pt>
              </c:numCache>
            </c:numRef>
          </c:cat>
          <c:val>
            <c:numRef>
              <c:f>Úroda_Grafy_H2!$AF$54:$AF$239</c:f>
            </c:numRef>
          </c:val>
          <c:smooth val="0"/>
          <c:extLst>
            <c:ext xmlns:c16="http://schemas.microsoft.com/office/drawing/2014/chart" uri="{C3380CC4-5D6E-409C-BE32-E72D297353CC}">
              <c16:uniqueId val="{00000003-D742-41DC-B364-2BBF1BED8DC5}"/>
            </c:ext>
          </c:extLst>
        </c:ser>
        <c:ser>
          <c:idx val="3"/>
          <c:order val="3"/>
          <c:tx>
            <c:v>H2 60%</c:v>
          </c:tx>
          <c:spPr>
            <a:ln w="22225" cap="rnd">
              <a:solidFill>
                <a:schemeClr val="accent4"/>
              </a:solidFill>
              <a:prstDash val="lgDash"/>
              <a:round/>
            </a:ln>
            <a:effectLst/>
          </c:spPr>
          <c:marker>
            <c:symbol val="none"/>
          </c:marker>
          <c:trendline>
            <c:spPr>
              <a:ln w="19050" cap="rnd">
                <a:solidFill>
                  <a:schemeClr val="accent4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numRef>
              <c:f>Úroda_Grafy_H2!$AC$54:$AC$239</c:f>
              <c:numCache>
                <c:formatCode>General</c:formatCode>
                <c:ptCount val="38"/>
                <c:pt idx="0">
                  <c:v>1985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  <c:pt idx="7">
                  <c:v>1992</c:v>
                </c:pt>
                <c:pt idx="8">
                  <c:v>1993</c:v>
                </c:pt>
                <c:pt idx="9">
                  <c:v>1994</c:v>
                </c:pt>
                <c:pt idx="10">
                  <c:v>1995</c:v>
                </c:pt>
                <c:pt idx="11">
                  <c:v>1996</c:v>
                </c:pt>
                <c:pt idx="12">
                  <c:v>1997</c:v>
                </c:pt>
                <c:pt idx="13">
                  <c:v>1998</c:v>
                </c:pt>
                <c:pt idx="14">
                  <c:v>1999</c:v>
                </c:pt>
                <c:pt idx="15">
                  <c:v>2000</c:v>
                </c:pt>
                <c:pt idx="16">
                  <c:v>2001</c:v>
                </c:pt>
                <c:pt idx="17">
                  <c:v>2002</c:v>
                </c:pt>
                <c:pt idx="18">
                  <c:v>2003</c:v>
                </c:pt>
                <c:pt idx="19">
                  <c:v>2004</c:v>
                </c:pt>
                <c:pt idx="20">
                  <c:v>2005</c:v>
                </c:pt>
                <c:pt idx="21">
                  <c:v>2006</c:v>
                </c:pt>
                <c:pt idx="22">
                  <c:v>2007</c:v>
                </c:pt>
                <c:pt idx="23">
                  <c:v>2008</c:v>
                </c:pt>
                <c:pt idx="24">
                  <c:v>2009</c:v>
                </c:pt>
                <c:pt idx="25">
                  <c:v>2010</c:v>
                </c:pt>
                <c:pt idx="26">
                  <c:v>2011</c:v>
                </c:pt>
                <c:pt idx="27">
                  <c:v>2012</c:v>
                </c:pt>
                <c:pt idx="28">
                  <c:v>2013</c:v>
                </c:pt>
                <c:pt idx="29">
                  <c:v>2014</c:v>
                </c:pt>
                <c:pt idx="30">
                  <c:v>2015</c:v>
                </c:pt>
                <c:pt idx="31">
                  <c:v>2016</c:v>
                </c:pt>
                <c:pt idx="32">
                  <c:v>2017</c:v>
                </c:pt>
                <c:pt idx="33">
                  <c:v>2018</c:v>
                </c:pt>
                <c:pt idx="34">
                  <c:v>2019</c:v>
                </c:pt>
                <c:pt idx="35">
                  <c:v>2020</c:v>
                </c:pt>
                <c:pt idx="36">
                  <c:v>2021</c:v>
                </c:pt>
                <c:pt idx="37">
                  <c:v>2022</c:v>
                </c:pt>
              </c:numCache>
            </c:numRef>
          </c:cat>
          <c:val>
            <c:numRef>
              <c:f>Úroda_Grafy_H2!$AG$54:$AG$239</c:f>
              <c:numCache>
                <c:formatCode>General</c:formatCode>
                <c:ptCount val="38"/>
                <c:pt idx="0">
                  <c:v>7.125</c:v>
                </c:pt>
                <c:pt idx="1">
                  <c:v>4.76</c:v>
                </c:pt>
                <c:pt idx="2">
                  <c:v>8.1150000000000002</c:v>
                </c:pt>
                <c:pt idx="3">
                  <c:v>8.0849999999999991</c:v>
                </c:pt>
                <c:pt idx="4">
                  <c:v>7.8775000000000004</c:v>
                </c:pt>
                <c:pt idx="5">
                  <c:v>7.76</c:v>
                </c:pt>
                <c:pt idx="6">
                  <c:v>7.5250000000000004</c:v>
                </c:pt>
                <c:pt idx="7">
                  <c:v>7.3174999999999999</c:v>
                </c:pt>
                <c:pt idx="8">
                  <c:v>5.2825000000000006</c:v>
                </c:pt>
                <c:pt idx="9">
                  <c:v>8.4649999999999999</c:v>
                </c:pt>
                <c:pt idx="10">
                  <c:v>7.0174999999999992</c:v>
                </c:pt>
                <c:pt idx="11">
                  <c:v>8.19</c:v>
                </c:pt>
                <c:pt idx="12">
                  <c:v>7.0525000000000011</c:v>
                </c:pt>
                <c:pt idx="13">
                  <c:v>7.8450000000000006</c:v>
                </c:pt>
                <c:pt idx="14">
                  <c:v>7.2924999999999995</c:v>
                </c:pt>
                <c:pt idx="15">
                  <c:v>7.0225</c:v>
                </c:pt>
                <c:pt idx="16">
                  <c:v>8.8725000000000005</c:v>
                </c:pt>
                <c:pt idx="17">
                  <c:v>6.3174999999999999</c:v>
                </c:pt>
                <c:pt idx="18">
                  <c:v>5.7724999999999991</c:v>
                </c:pt>
                <c:pt idx="19">
                  <c:v>7.15</c:v>
                </c:pt>
                <c:pt idx="20">
                  <c:v>6.4575000000000005</c:v>
                </c:pt>
                <c:pt idx="21">
                  <c:v>7.375</c:v>
                </c:pt>
                <c:pt idx="22">
                  <c:v>5.4724999999999993</c:v>
                </c:pt>
                <c:pt idx="23">
                  <c:v>6.2600000000000007</c:v>
                </c:pt>
                <c:pt idx="24">
                  <c:v>5.7850000000000001</c:v>
                </c:pt>
                <c:pt idx="25">
                  <c:v>7.1875</c:v>
                </c:pt>
                <c:pt idx="26">
                  <c:v>7.2500000000000009</c:v>
                </c:pt>
                <c:pt idx="27">
                  <c:v>5.8574999999999999</c:v>
                </c:pt>
                <c:pt idx="28">
                  <c:v>6.9374999999999991</c:v>
                </c:pt>
                <c:pt idx="29">
                  <c:v>6.1950000000000003</c:v>
                </c:pt>
                <c:pt idx="30">
                  <c:v>5.35</c:v>
                </c:pt>
                <c:pt idx="31">
                  <c:v>6.9275000000000002</c:v>
                </c:pt>
                <c:pt idx="32">
                  <c:v>4.915</c:v>
                </c:pt>
                <c:pt idx="33">
                  <c:v>5.2175000000000002</c:v>
                </c:pt>
                <c:pt idx="34">
                  <c:v>4.8874999999999993</c:v>
                </c:pt>
                <c:pt idx="35">
                  <c:v>8.6874999999999982</c:v>
                </c:pt>
                <c:pt idx="36">
                  <c:v>6.9325000000000001</c:v>
                </c:pt>
                <c:pt idx="37">
                  <c:v>5.5875000000000004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742-41DC-B364-2BBF1BED8DC5}"/>
            </c:ext>
          </c:extLst>
        </c:ser>
        <c:ser>
          <c:idx val="4"/>
          <c:order val="4"/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numRef>
              <c:f>Úroda_Grafy_H2!$AC$54:$AC$239</c:f>
              <c:numCache>
                <c:formatCode>General</c:formatCode>
                <c:ptCount val="38"/>
                <c:pt idx="0">
                  <c:v>1985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  <c:pt idx="7">
                  <c:v>1992</c:v>
                </c:pt>
                <c:pt idx="8">
                  <c:v>1993</c:v>
                </c:pt>
                <c:pt idx="9">
                  <c:v>1994</c:v>
                </c:pt>
                <c:pt idx="10">
                  <c:v>1995</c:v>
                </c:pt>
                <c:pt idx="11">
                  <c:v>1996</c:v>
                </c:pt>
                <c:pt idx="12">
                  <c:v>1997</c:v>
                </c:pt>
                <c:pt idx="13">
                  <c:v>1998</c:v>
                </c:pt>
                <c:pt idx="14">
                  <c:v>1999</c:v>
                </c:pt>
                <c:pt idx="15">
                  <c:v>2000</c:v>
                </c:pt>
                <c:pt idx="16">
                  <c:v>2001</c:v>
                </c:pt>
                <c:pt idx="17">
                  <c:v>2002</c:v>
                </c:pt>
                <c:pt idx="18">
                  <c:v>2003</c:v>
                </c:pt>
                <c:pt idx="19">
                  <c:v>2004</c:v>
                </c:pt>
                <c:pt idx="20">
                  <c:v>2005</c:v>
                </c:pt>
                <c:pt idx="21">
                  <c:v>2006</c:v>
                </c:pt>
                <c:pt idx="22">
                  <c:v>2007</c:v>
                </c:pt>
                <c:pt idx="23">
                  <c:v>2008</c:v>
                </c:pt>
                <c:pt idx="24">
                  <c:v>2009</c:v>
                </c:pt>
                <c:pt idx="25">
                  <c:v>2010</c:v>
                </c:pt>
                <c:pt idx="26">
                  <c:v>2011</c:v>
                </c:pt>
                <c:pt idx="27">
                  <c:v>2012</c:v>
                </c:pt>
                <c:pt idx="28">
                  <c:v>2013</c:v>
                </c:pt>
                <c:pt idx="29">
                  <c:v>2014</c:v>
                </c:pt>
                <c:pt idx="30">
                  <c:v>2015</c:v>
                </c:pt>
                <c:pt idx="31">
                  <c:v>2016</c:v>
                </c:pt>
                <c:pt idx="32">
                  <c:v>2017</c:v>
                </c:pt>
                <c:pt idx="33">
                  <c:v>2018</c:v>
                </c:pt>
                <c:pt idx="34">
                  <c:v>2019</c:v>
                </c:pt>
                <c:pt idx="35">
                  <c:v>2020</c:v>
                </c:pt>
                <c:pt idx="36">
                  <c:v>2021</c:v>
                </c:pt>
                <c:pt idx="37">
                  <c:v>2022</c:v>
                </c:pt>
              </c:numCache>
            </c:numRef>
          </c:cat>
          <c:val>
            <c:numRef>
              <c:f>Úroda_Grafy_H2!$AH$54:$AH$239</c:f>
            </c:numRef>
          </c:val>
          <c:smooth val="0"/>
          <c:extLst>
            <c:ext xmlns:c16="http://schemas.microsoft.com/office/drawing/2014/chart" uri="{C3380CC4-5D6E-409C-BE32-E72D297353CC}">
              <c16:uniqueId val="{00000006-D742-41DC-B364-2BBF1BED8DC5}"/>
            </c:ext>
          </c:extLst>
        </c:ser>
        <c:ser>
          <c:idx val="5"/>
          <c:order val="5"/>
          <c:tx>
            <c:v>H2 80%</c:v>
          </c:tx>
          <c:spPr>
            <a:ln w="22225" cap="rnd">
              <a:solidFill>
                <a:schemeClr val="accent6"/>
              </a:solidFill>
              <a:prstDash val="dash"/>
              <a:round/>
            </a:ln>
            <a:effectLst/>
          </c:spPr>
          <c:marker>
            <c:symbol val="none"/>
          </c:marker>
          <c:trendline>
            <c:spPr>
              <a:ln w="19050" cap="rnd">
                <a:solidFill>
                  <a:schemeClr val="accent6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numRef>
              <c:f>Úroda_Grafy_H2!$AC$54:$AC$239</c:f>
              <c:numCache>
                <c:formatCode>General</c:formatCode>
                <c:ptCount val="38"/>
                <c:pt idx="0">
                  <c:v>1985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  <c:pt idx="7">
                  <c:v>1992</c:v>
                </c:pt>
                <c:pt idx="8">
                  <c:v>1993</c:v>
                </c:pt>
                <c:pt idx="9">
                  <c:v>1994</c:v>
                </c:pt>
                <c:pt idx="10">
                  <c:v>1995</c:v>
                </c:pt>
                <c:pt idx="11">
                  <c:v>1996</c:v>
                </c:pt>
                <c:pt idx="12">
                  <c:v>1997</c:v>
                </c:pt>
                <c:pt idx="13">
                  <c:v>1998</c:v>
                </c:pt>
                <c:pt idx="14">
                  <c:v>1999</c:v>
                </c:pt>
                <c:pt idx="15">
                  <c:v>2000</c:v>
                </c:pt>
                <c:pt idx="16">
                  <c:v>2001</c:v>
                </c:pt>
                <c:pt idx="17">
                  <c:v>2002</c:v>
                </c:pt>
                <c:pt idx="18">
                  <c:v>2003</c:v>
                </c:pt>
                <c:pt idx="19">
                  <c:v>2004</c:v>
                </c:pt>
                <c:pt idx="20">
                  <c:v>2005</c:v>
                </c:pt>
                <c:pt idx="21">
                  <c:v>2006</c:v>
                </c:pt>
                <c:pt idx="22">
                  <c:v>2007</c:v>
                </c:pt>
                <c:pt idx="23">
                  <c:v>2008</c:v>
                </c:pt>
                <c:pt idx="24">
                  <c:v>2009</c:v>
                </c:pt>
                <c:pt idx="25">
                  <c:v>2010</c:v>
                </c:pt>
                <c:pt idx="26">
                  <c:v>2011</c:v>
                </c:pt>
                <c:pt idx="27">
                  <c:v>2012</c:v>
                </c:pt>
                <c:pt idx="28">
                  <c:v>2013</c:v>
                </c:pt>
                <c:pt idx="29">
                  <c:v>2014</c:v>
                </c:pt>
                <c:pt idx="30">
                  <c:v>2015</c:v>
                </c:pt>
                <c:pt idx="31">
                  <c:v>2016</c:v>
                </c:pt>
                <c:pt idx="32">
                  <c:v>2017</c:v>
                </c:pt>
                <c:pt idx="33">
                  <c:v>2018</c:v>
                </c:pt>
                <c:pt idx="34">
                  <c:v>2019</c:v>
                </c:pt>
                <c:pt idx="35">
                  <c:v>2020</c:v>
                </c:pt>
                <c:pt idx="36">
                  <c:v>2021</c:v>
                </c:pt>
                <c:pt idx="37">
                  <c:v>2022</c:v>
                </c:pt>
              </c:numCache>
            </c:numRef>
          </c:cat>
          <c:val>
            <c:numRef>
              <c:f>Úroda_Grafy_H2!$AI$54:$AI$239</c:f>
              <c:numCache>
                <c:formatCode>General</c:formatCode>
                <c:ptCount val="38"/>
                <c:pt idx="0">
                  <c:v>6.8800000000000008</c:v>
                </c:pt>
                <c:pt idx="1">
                  <c:v>3.9925000000000002</c:v>
                </c:pt>
                <c:pt idx="2">
                  <c:v>4.3099999999999996</c:v>
                </c:pt>
                <c:pt idx="3">
                  <c:v>8.0225000000000009</c:v>
                </c:pt>
                <c:pt idx="4">
                  <c:v>8.1349999999999998</c:v>
                </c:pt>
                <c:pt idx="5">
                  <c:v>7.55</c:v>
                </c:pt>
                <c:pt idx="6">
                  <c:v>6.9824999999999999</c:v>
                </c:pt>
                <c:pt idx="7">
                  <c:v>6.9524999999999997</c:v>
                </c:pt>
                <c:pt idx="8">
                  <c:v>4.92</c:v>
                </c:pt>
                <c:pt idx="9">
                  <c:v>8.93</c:v>
                </c:pt>
                <c:pt idx="10">
                  <c:v>6.8925000000000001</c:v>
                </c:pt>
                <c:pt idx="11">
                  <c:v>7.97</c:v>
                </c:pt>
                <c:pt idx="12">
                  <c:v>6.7275</c:v>
                </c:pt>
                <c:pt idx="13">
                  <c:v>7.3475000000000001</c:v>
                </c:pt>
                <c:pt idx="14">
                  <c:v>7.1425000000000001</c:v>
                </c:pt>
                <c:pt idx="15">
                  <c:v>6.9350000000000005</c:v>
                </c:pt>
                <c:pt idx="16">
                  <c:v>8.42</c:v>
                </c:pt>
                <c:pt idx="17">
                  <c:v>6.3250000000000002</c:v>
                </c:pt>
                <c:pt idx="18">
                  <c:v>4.7</c:v>
                </c:pt>
                <c:pt idx="19">
                  <c:v>7.3224999999999998</c:v>
                </c:pt>
                <c:pt idx="20">
                  <c:v>6.5425000000000004</c:v>
                </c:pt>
                <c:pt idx="21">
                  <c:v>5.6</c:v>
                </c:pt>
                <c:pt idx="22">
                  <c:v>5.33</c:v>
                </c:pt>
                <c:pt idx="23">
                  <c:v>7.0374999999999996</c:v>
                </c:pt>
                <c:pt idx="24">
                  <c:v>5.7100000000000009</c:v>
                </c:pt>
                <c:pt idx="25">
                  <c:v>7.2024999999999997</c:v>
                </c:pt>
                <c:pt idx="26">
                  <c:v>6.8825000000000003</c:v>
                </c:pt>
                <c:pt idx="27">
                  <c:v>5.38</c:v>
                </c:pt>
                <c:pt idx="28">
                  <c:v>6.57</c:v>
                </c:pt>
                <c:pt idx="29">
                  <c:v>5.625</c:v>
                </c:pt>
                <c:pt idx="30">
                  <c:v>5.5825000000000005</c:v>
                </c:pt>
                <c:pt idx="31">
                  <c:v>6.0150000000000006</c:v>
                </c:pt>
                <c:pt idx="32">
                  <c:v>4.8674999999999997</c:v>
                </c:pt>
                <c:pt idx="33">
                  <c:v>4.8574999999999999</c:v>
                </c:pt>
                <c:pt idx="34">
                  <c:v>4.7549999999999999</c:v>
                </c:pt>
                <c:pt idx="35">
                  <c:v>8.1199999999999992</c:v>
                </c:pt>
                <c:pt idx="36">
                  <c:v>6.7275</c:v>
                </c:pt>
                <c:pt idx="37">
                  <c:v>5.8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D742-41DC-B364-2BBF1BED8D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1649344"/>
        <c:axId val="53272208"/>
      </c:lineChart>
      <c:catAx>
        <c:axId val="51649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sk-SK"/>
          </a:p>
        </c:txPr>
        <c:crossAx val="53272208"/>
        <c:crosses val="autoZero"/>
        <c:auto val="1"/>
        <c:lblAlgn val="ctr"/>
        <c:lblOffset val="100"/>
        <c:noMultiLvlLbl val="0"/>
      </c:catAx>
      <c:valAx>
        <c:axId val="53272208"/>
        <c:scaling>
          <c:orientation val="minMax"/>
          <c:max val="10"/>
          <c:min val="3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k-SK" sz="10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Úroda (t.ha</a:t>
                </a:r>
                <a:r>
                  <a:rPr lang="sk-SK" sz="1000" b="0" i="0" u="none" strike="noStrike" kern="1200" baseline="3000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</a:t>
                </a:r>
                <a:r>
                  <a:rPr lang="sk-SK" sz="10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sk-SK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k-SK"/>
          </a:p>
        </c:txPr>
        <c:crossAx val="51649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sk-SK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rgbClr val="00B050"/>
      </a:solidFill>
      <a:round/>
    </a:ln>
    <a:effectLst/>
  </c:spPr>
  <c:txPr>
    <a:bodyPr/>
    <a:lstStyle/>
    <a:p>
      <a:pPr>
        <a:defRPr/>
      </a:pPr>
      <a:endParaRPr lang="sk-SK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v>H1 40%</c:v>
          </c:tx>
          <c:spPr>
            <a:ln w="19050" cap="rnd">
              <a:solidFill>
                <a:schemeClr val="accent1"/>
              </a:solidFill>
              <a:prstDash val="solid"/>
              <a:round/>
            </a:ln>
            <a:effectLst/>
          </c:spPr>
          <c:marker>
            <c:symbol val="none"/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numRef>
              <c:f>Úroda_Grafy_H1!$AC$54:$AC$239</c:f>
              <c:numCache>
                <c:formatCode>General</c:formatCode>
                <c:ptCount val="38"/>
                <c:pt idx="0">
                  <c:v>1985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  <c:pt idx="7">
                  <c:v>1992</c:v>
                </c:pt>
                <c:pt idx="8">
                  <c:v>1993</c:v>
                </c:pt>
                <c:pt idx="9">
                  <c:v>1994</c:v>
                </c:pt>
                <c:pt idx="10">
                  <c:v>1995</c:v>
                </c:pt>
                <c:pt idx="11">
                  <c:v>1996</c:v>
                </c:pt>
                <c:pt idx="12">
                  <c:v>1997</c:v>
                </c:pt>
                <c:pt idx="13">
                  <c:v>1998</c:v>
                </c:pt>
                <c:pt idx="14">
                  <c:v>1999</c:v>
                </c:pt>
                <c:pt idx="15">
                  <c:v>2000</c:v>
                </c:pt>
                <c:pt idx="16">
                  <c:v>2001</c:v>
                </c:pt>
                <c:pt idx="17">
                  <c:v>2002</c:v>
                </c:pt>
                <c:pt idx="18">
                  <c:v>2003</c:v>
                </c:pt>
                <c:pt idx="19">
                  <c:v>2004</c:v>
                </c:pt>
                <c:pt idx="20">
                  <c:v>2005</c:v>
                </c:pt>
                <c:pt idx="21">
                  <c:v>2006</c:v>
                </c:pt>
                <c:pt idx="22">
                  <c:v>2007</c:v>
                </c:pt>
                <c:pt idx="23">
                  <c:v>2008</c:v>
                </c:pt>
                <c:pt idx="24">
                  <c:v>2009</c:v>
                </c:pt>
                <c:pt idx="25">
                  <c:v>2010</c:v>
                </c:pt>
                <c:pt idx="26">
                  <c:v>2011</c:v>
                </c:pt>
                <c:pt idx="27">
                  <c:v>2012</c:v>
                </c:pt>
                <c:pt idx="28">
                  <c:v>2013</c:v>
                </c:pt>
                <c:pt idx="29">
                  <c:v>2014</c:v>
                </c:pt>
                <c:pt idx="30">
                  <c:v>2015</c:v>
                </c:pt>
                <c:pt idx="31">
                  <c:v>2016</c:v>
                </c:pt>
                <c:pt idx="32">
                  <c:v>2017</c:v>
                </c:pt>
                <c:pt idx="33">
                  <c:v>2018</c:v>
                </c:pt>
                <c:pt idx="34">
                  <c:v>2019</c:v>
                </c:pt>
                <c:pt idx="35">
                  <c:v>2020</c:v>
                </c:pt>
                <c:pt idx="36">
                  <c:v>2021</c:v>
                </c:pt>
                <c:pt idx="37">
                  <c:v>2022</c:v>
                </c:pt>
              </c:numCache>
            </c:numRef>
          </c:cat>
          <c:val>
            <c:numRef>
              <c:f>Úroda_Grafy_H1!$AD$54:$AD$239</c:f>
              <c:numCache>
                <c:formatCode>General</c:formatCode>
                <c:ptCount val="38"/>
                <c:pt idx="0">
                  <c:v>7.1225000000000005</c:v>
                </c:pt>
                <c:pt idx="1">
                  <c:v>5.1724999999999994</c:v>
                </c:pt>
                <c:pt idx="2">
                  <c:v>8.4224999999999994</c:v>
                </c:pt>
                <c:pt idx="3">
                  <c:v>7.9049999999999994</c:v>
                </c:pt>
                <c:pt idx="4">
                  <c:v>7.7999999999999989</c:v>
                </c:pt>
                <c:pt idx="5">
                  <c:v>7.4275000000000002</c:v>
                </c:pt>
                <c:pt idx="6">
                  <c:v>7.4749999999999996</c:v>
                </c:pt>
                <c:pt idx="7">
                  <c:v>7.7149999999999999</c:v>
                </c:pt>
                <c:pt idx="8">
                  <c:v>5.317499999999999</c:v>
                </c:pt>
                <c:pt idx="9">
                  <c:v>8.5825000000000014</c:v>
                </c:pt>
                <c:pt idx="10">
                  <c:v>7.01</c:v>
                </c:pt>
                <c:pt idx="11">
                  <c:v>8.3324999999999996</c:v>
                </c:pt>
                <c:pt idx="12">
                  <c:v>7.03</c:v>
                </c:pt>
                <c:pt idx="13">
                  <c:v>7.7575000000000003</c:v>
                </c:pt>
                <c:pt idx="14">
                  <c:v>6.585</c:v>
                </c:pt>
                <c:pt idx="15">
                  <c:v>6.5649999999999995</c:v>
                </c:pt>
                <c:pt idx="16">
                  <c:v>8.6074999999999999</c:v>
                </c:pt>
                <c:pt idx="17">
                  <c:v>6.8374999999999995</c:v>
                </c:pt>
                <c:pt idx="18">
                  <c:v>5.6624999999999996</c:v>
                </c:pt>
                <c:pt idx="19">
                  <c:v>6.7075000000000005</c:v>
                </c:pt>
                <c:pt idx="20">
                  <c:v>6.3274999999999997</c:v>
                </c:pt>
                <c:pt idx="21">
                  <c:v>7.5750000000000011</c:v>
                </c:pt>
                <c:pt idx="22">
                  <c:v>6.12</c:v>
                </c:pt>
                <c:pt idx="23">
                  <c:v>6.3149999999999995</c:v>
                </c:pt>
                <c:pt idx="24">
                  <c:v>5.68</c:v>
                </c:pt>
                <c:pt idx="25">
                  <c:v>7.09</c:v>
                </c:pt>
                <c:pt idx="26">
                  <c:v>8.2899999999999991</c:v>
                </c:pt>
                <c:pt idx="27">
                  <c:v>5.9</c:v>
                </c:pt>
                <c:pt idx="28">
                  <c:v>6.9375</c:v>
                </c:pt>
                <c:pt idx="29">
                  <c:v>6.43</c:v>
                </c:pt>
                <c:pt idx="30">
                  <c:v>6.67</c:v>
                </c:pt>
                <c:pt idx="31">
                  <c:v>7.4550000000000001</c:v>
                </c:pt>
                <c:pt idx="32">
                  <c:v>5.0250000000000004</c:v>
                </c:pt>
                <c:pt idx="33">
                  <c:v>5.59</c:v>
                </c:pt>
                <c:pt idx="34">
                  <c:v>4.8900000000000006</c:v>
                </c:pt>
                <c:pt idx="35">
                  <c:v>8.7850000000000001</c:v>
                </c:pt>
                <c:pt idx="36">
                  <c:v>7.3025000000000002</c:v>
                </c:pt>
                <c:pt idx="37">
                  <c:v>5.14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597-4EA3-8354-1EF39AF5A2D8}"/>
            </c:ext>
          </c:extLst>
        </c:ser>
        <c:ser>
          <c:idx val="1"/>
          <c:order val="1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Úroda_Grafy_H1!$AC$54:$AC$239</c:f>
              <c:numCache>
                <c:formatCode>General</c:formatCode>
                <c:ptCount val="38"/>
                <c:pt idx="0">
                  <c:v>1985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  <c:pt idx="7">
                  <c:v>1992</c:v>
                </c:pt>
                <c:pt idx="8">
                  <c:v>1993</c:v>
                </c:pt>
                <c:pt idx="9">
                  <c:v>1994</c:v>
                </c:pt>
                <c:pt idx="10">
                  <c:v>1995</c:v>
                </c:pt>
                <c:pt idx="11">
                  <c:v>1996</c:v>
                </c:pt>
                <c:pt idx="12">
                  <c:v>1997</c:v>
                </c:pt>
                <c:pt idx="13">
                  <c:v>1998</c:v>
                </c:pt>
                <c:pt idx="14">
                  <c:v>1999</c:v>
                </c:pt>
                <c:pt idx="15">
                  <c:v>2000</c:v>
                </c:pt>
                <c:pt idx="16">
                  <c:v>2001</c:v>
                </c:pt>
                <c:pt idx="17">
                  <c:v>2002</c:v>
                </c:pt>
                <c:pt idx="18">
                  <c:v>2003</c:v>
                </c:pt>
                <c:pt idx="19">
                  <c:v>2004</c:v>
                </c:pt>
                <c:pt idx="20">
                  <c:v>2005</c:v>
                </c:pt>
                <c:pt idx="21">
                  <c:v>2006</c:v>
                </c:pt>
                <c:pt idx="22">
                  <c:v>2007</c:v>
                </c:pt>
                <c:pt idx="23">
                  <c:v>2008</c:v>
                </c:pt>
                <c:pt idx="24">
                  <c:v>2009</c:v>
                </c:pt>
                <c:pt idx="25">
                  <c:v>2010</c:v>
                </c:pt>
                <c:pt idx="26">
                  <c:v>2011</c:v>
                </c:pt>
                <c:pt idx="27">
                  <c:v>2012</c:v>
                </c:pt>
                <c:pt idx="28">
                  <c:v>2013</c:v>
                </c:pt>
                <c:pt idx="29">
                  <c:v>2014</c:v>
                </c:pt>
                <c:pt idx="30">
                  <c:v>2015</c:v>
                </c:pt>
                <c:pt idx="31">
                  <c:v>2016</c:v>
                </c:pt>
                <c:pt idx="32">
                  <c:v>2017</c:v>
                </c:pt>
                <c:pt idx="33">
                  <c:v>2018</c:v>
                </c:pt>
                <c:pt idx="34">
                  <c:v>2019</c:v>
                </c:pt>
                <c:pt idx="35">
                  <c:v>2020</c:v>
                </c:pt>
                <c:pt idx="36">
                  <c:v>2021</c:v>
                </c:pt>
                <c:pt idx="37">
                  <c:v>2022</c:v>
                </c:pt>
              </c:numCache>
            </c:numRef>
          </c:cat>
          <c:val>
            <c:numRef>
              <c:f>Úroda_Grafy_H1!$AE$54:$AE$239</c:f>
            </c:numRef>
          </c:val>
          <c:smooth val="0"/>
          <c:extLst>
            <c:ext xmlns:c16="http://schemas.microsoft.com/office/drawing/2014/chart" uri="{C3380CC4-5D6E-409C-BE32-E72D297353CC}">
              <c16:uniqueId val="{00000002-B597-4EA3-8354-1EF39AF5A2D8}"/>
            </c:ext>
          </c:extLst>
        </c:ser>
        <c:ser>
          <c:idx val="2"/>
          <c:order val="2"/>
          <c:tx>
            <c:v>H1 60%</c:v>
          </c:tx>
          <c:spPr>
            <a:ln w="28575" cap="rnd">
              <a:solidFill>
                <a:srgbClr val="FF66FF"/>
              </a:solidFill>
              <a:prstDash val="dashDot"/>
              <a:round/>
            </a:ln>
            <a:effectLst/>
          </c:spPr>
          <c:marker>
            <c:symbol val="none"/>
          </c:marker>
          <c:trendline>
            <c:spPr>
              <a:ln w="19050" cap="rnd">
                <a:solidFill>
                  <a:srgbClr val="339966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numRef>
              <c:f>Úroda_Grafy_H1!$AC$54:$AC$239</c:f>
              <c:numCache>
                <c:formatCode>General</c:formatCode>
                <c:ptCount val="38"/>
                <c:pt idx="0">
                  <c:v>1985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  <c:pt idx="7">
                  <c:v>1992</c:v>
                </c:pt>
                <c:pt idx="8">
                  <c:v>1993</c:v>
                </c:pt>
                <c:pt idx="9">
                  <c:v>1994</c:v>
                </c:pt>
                <c:pt idx="10">
                  <c:v>1995</c:v>
                </c:pt>
                <c:pt idx="11">
                  <c:v>1996</c:v>
                </c:pt>
                <c:pt idx="12">
                  <c:v>1997</c:v>
                </c:pt>
                <c:pt idx="13">
                  <c:v>1998</c:v>
                </c:pt>
                <c:pt idx="14">
                  <c:v>1999</c:v>
                </c:pt>
                <c:pt idx="15">
                  <c:v>2000</c:v>
                </c:pt>
                <c:pt idx="16">
                  <c:v>2001</c:v>
                </c:pt>
                <c:pt idx="17">
                  <c:v>2002</c:v>
                </c:pt>
                <c:pt idx="18">
                  <c:v>2003</c:v>
                </c:pt>
                <c:pt idx="19">
                  <c:v>2004</c:v>
                </c:pt>
                <c:pt idx="20">
                  <c:v>2005</c:v>
                </c:pt>
                <c:pt idx="21">
                  <c:v>2006</c:v>
                </c:pt>
                <c:pt idx="22">
                  <c:v>2007</c:v>
                </c:pt>
                <c:pt idx="23">
                  <c:v>2008</c:v>
                </c:pt>
                <c:pt idx="24">
                  <c:v>2009</c:v>
                </c:pt>
                <c:pt idx="25">
                  <c:v>2010</c:v>
                </c:pt>
                <c:pt idx="26">
                  <c:v>2011</c:v>
                </c:pt>
                <c:pt idx="27">
                  <c:v>2012</c:v>
                </c:pt>
                <c:pt idx="28">
                  <c:v>2013</c:v>
                </c:pt>
                <c:pt idx="29">
                  <c:v>2014</c:v>
                </c:pt>
                <c:pt idx="30">
                  <c:v>2015</c:v>
                </c:pt>
                <c:pt idx="31">
                  <c:v>2016</c:v>
                </c:pt>
                <c:pt idx="32">
                  <c:v>2017</c:v>
                </c:pt>
                <c:pt idx="33">
                  <c:v>2018</c:v>
                </c:pt>
                <c:pt idx="34">
                  <c:v>2019</c:v>
                </c:pt>
                <c:pt idx="35">
                  <c:v>2020</c:v>
                </c:pt>
                <c:pt idx="36">
                  <c:v>2021</c:v>
                </c:pt>
                <c:pt idx="37">
                  <c:v>2022</c:v>
                </c:pt>
              </c:numCache>
            </c:numRef>
          </c:cat>
          <c:val>
            <c:numRef>
              <c:f>Úroda_Grafy_H1!$AF$54:$AF$239</c:f>
              <c:numCache>
                <c:formatCode>General</c:formatCode>
                <c:ptCount val="38"/>
                <c:pt idx="0">
                  <c:v>7.18</c:v>
                </c:pt>
                <c:pt idx="1">
                  <c:v>4.7725000000000009</c:v>
                </c:pt>
                <c:pt idx="2">
                  <c:v>7.9899999999999993</c:v>
                </c:pt>
                <c:pt idx="3">
                  <c:v>7.8100000000000005</c:v>
                </c:pt>
                <c:pt idx="4">
                  <c:v>7.5299999999999994</c:v>
                </c:pt>
                <c:pt idx="5">
                  <c:v>7.3175000000000008</c:v>
                </c:pt>
                <c:pt idx="6">
                  <c:v>7.4349999999999996</c:v>
                </c:pt>
                <c:pt idx="7">
                  <c:v>7.3849999999999998</c:v>
                </c:pt>
                <c:pt idx="8">
                  <c:v>5.4300000000000006</c:v>
                </c:pt>
                <c:pt idx="9">
                  <c:v>8.8524999999999991</c:v>
                </c:pt>
                <c:pt idx="10">
                  <c:v>6.86</c:v>
                </c:pt>
                <c:pt idx="11">
                  <c:v>8.370000000000001</c:v>
                </c:pt>
                <c:pt idx="12">
                  <c:v>7.1975000000000007</c:v>
                </c:pt>
                <c:pt idx="13">
                  <c:v>7.7525000000000004</c:v>
                </c:pt>
                <c:pt idx="14">
                  <c:v>6.61</c:v>
                </c:pt>
                <c:pt idx="15">
                  <c:v>6.75</c:v>
                </c:pt>
                <c:pt idx="16">
                  <c:v>8.9</c:v>
                </c:pt>
                <c:pt idx="17">
                  <c:v>6.4725000000000001</c:v>
                </c:pt>
                <c:pt idx="18">
                  <c:v>5.2324999999999999</c:v>
                </c:pt>
                <c:pt idx="19">
                  <c:v>7.1225000000000005</c:v>
                </c:pt>
                <c:pt idx="20">
                  <c:v>6.4474999999999998</c:v>
                </c:pt>
                <c:pt idx="21">
                  <c:v>7.3000000000000007</c:v>
                </c:pt>
                <c:pt idx="22">
                  <c:v>5.7649999999999997</c:v>
                </c:pt>
                <c:pt idx="23">
                  <c:v>5.9949999999999992</c:v>
                </c:pt>
                <c:pt idx="24">
                  <c:v>5.8475000000000001</c:v>
                </c:pt>
                <c:pt idx="25">
                  <c:v>7.2975000000000003</c:v>
                </c:pt>
                <c:pt idx="26">
                  <c:v>8.2824999999999989</c:v>
                </c:pt>
                <c:pt idx="27">
                  <c:v>6.085</c:v>
                </c:pt>
                <c:pt idx="28">
                  <c:v>7.0525000000000002</c:v>
                </c:pt>
                <c:pt idx="29">
                  <c:v>5.7049999999999992</c:v>
                </c:pt>
                <c:pt idx="30">
                  <c:v>7.1375000000000002</c:v>
                </c:pt>
                <c:pt idx="31">
                  <c:v>7.5274999999999999</c:v>
                </c:pt>
                <c:pt idx="32">
                  <c:v>5.2924999999999995</c:v>
                </c:pt>
                <c:pt idx="33">
                  <c:v>5.38</c:v>
                </c:pt>
                <c:pt idx="34">
                  <c:v>4.9574999999999996</c:v>
                </c:pt>
                <c:pt idx="35">
                  <c:v>9.1550000000000011</c:v>
                </c:pt>
                <c:pt idx="36">
                  <c:v>8.0950000000000006</c:v>
                </c:pt>
                <c:pt idx="37">
                  <c:v>5.8100000000000005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B597-4EA3-8354-1EF39AF5A2D8}"/>
            </c:ext>
          </c:extLst>
        </c:ser>
        <c:ser>
          <c:idx val="3"/>
          <c:order val="3"/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Úroda_Grafy_H1!$AC$54:$AC$239</c:f>
              <c:numCache>
                <c:formatCode>General</c:formatCode>
                <c:ptCount val="38"/>
                <c:pt idx="0">
                  <c:v>1985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  <c:pt idx="7">
                  <c:v>1992</c:v>
                </c:pt>
                <c:pt idx="8">
                  <c:v>1993</c:v>
                </c:pt>
                <c:pt idx="9">
                  <c:v>1994</c:v>
                </c:pt>
                <c:pt idx="10">
                  <c:v>1995</c:v>
                </c:pt>
                <c:pt idx="11">
                  <c:v>1996</c:v>
                </c:pt>
                <c:pt idx="12">
                  <c:v>1997</c:v>
                </c:pt>
                <c:pt idx="13">
                  <c:v>1998</c:v>
                </c:pt>
                <c:pt idx="14">
                  <c:v>1999</c:v>
                </c:pt>
                <c:pt idx="15">
                  <c:v>2000</c:v>
                </c:pt>
                <c:pt idx="16">
                  <c:v>2001</c:v>
                </c:pt>
                <c:pt idx="17">
                  <c:v>2002</c:v>
                </c:pt>
                <c:pt idx="18">
                  <c:v>2003</c:v>
                </c:pt>
                <c:pt idx="19">
                  <c:v>2004</c:v>
                </c:pt>
                <c:pt idx="20">
                  <c:v>2005</c:v>
                </c:pt>
                <c:pt idx="21">
                  <c:v>2006</c:v>
                </c:pt>
                <c:pt idx="22">
                  <c:v>2007</c:v>
                </c:pt>
                <c:pt idx="23">
                  <c:v>2008</c:v>
                </c:pt>
                <c:pt idx="24">
                  <c:v>2009</c:v>
                </c:pt>
                <c:pt idx="25">
                  <c:v>2010</c:v>
                </c:pt>
                <c:pt idx="26">
                  <c:v>2011</c:v>
                </c:pt>
                <c:pt idx="27">
                  <c:v>2012</c:v>
                </c:pt>
                <c:pt idx="28">
                  <c:v>2013</c:v>
                </c:pt>
                <c:pt idx="29">
                  <c:v>2014</c:v>
                </c:pt>
                <c:pt idx="30">
                  <c:v>2015</c:v>
                </c:pt>
                <c:pt idx="31">
                  <c:v>2016</c:v>
                </c:pt>
                <c:pt idx="32">
                  <c:v>2017</c:v>
                </c:pt>
                <c:pt idx="33">
                  <c:v>2018</c:v>
                </c:pt>
                <c:pt idx="34">
                  <c:v>2019</c:v>
                </c:pt>
                <c:pt idx="35">
                  <c:v>2020</c:v>
                </c:pt>
                <c:pt idx="36">
                  <c:v>2021</c:v>
                </c:pt>
                <c:pt idx="37">
                  <c:v>2022</c:v>
                </c:pt>
              </c:numCache>
            </c:numRef>
          </c:cat>
          <c:val>
            <c:numRef>
              <c:f>Úroda_Grafy_H1!$AG$54:$AG$239</c:f>
            </c:numRef>
          </c:val>
          <c:smooth val="0"/>
          <c:extLst>
            <c:ext xmlns:c16="http://schemas.microsoft.com/office/drawing/2014/chart" uri="{C3380CC4-5D6E-409C-BE32-E72D297353CC}">
              <c16:uniqueId val="{00000005-B597-4EA3-8354-1EF39AF5A2D8}"/>
            </c:ext>
          </c:extLst>
        </c:ser>
        <c:ser>
          <c:idx val="4"/>
          <c:order val="4"/>
          <c:tx>
            <c:v>H1 80%</c:v>
          </c:tx>
          <c:spPr>
            <a:ln w="22225" cap="rnd">
              <a:solidFill>
                <a:srgbClr val="FF0000"/>
              </a:solidFill>
              <a:prstDash val="dashDot"/>
              <a:round/>
            </a:ln>
            <a:effectLst/>
          </c:spPr>
          <c:marker>
            <c:symbol val="none"/>
          </c:marker>
          <c:trendline>
            <c:spPr>
              <a:ln w="19050" cap="rnd">
                <a:solidFill>
                  <a:srgbClr val="FF0000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numRef>
              <c:f>Úroda_Grafy_H1!$AC$54:$AC$239</c:f>
              <c:numCache>
                <c:formatCode>General</c:formatCode>
                <c:ptCount val="38"/>
                <c:pt idx="0">
                  <c:v>1985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  <c:pt idx="7">
                  <c:v>1992</c:v>
                </c:pt>
                <c:pt idx="8">
                  <c:v>1993</c:v>
                </c:pt>
                <c:pt idx="9">
                  <c:v>1994</c:v>
                </c:pt>
                <c:pt idx="10">
                  <c:v>1995</c:v>
                </c:pt>
                <c:pt idx="11">
                  <c:v>1996</c:v>
                </c:pt>
                <c:pt idx="12">
                  <c:v>1997</c:v>
                </c:pt>
                <c:pt idx="13">
                  <c:v>1998</c:v>
                </c:pt>
                <c:pt idx="14">
                  <c:v>1999</c:v>
                </c:pt>
                <c:pt idx="15">
                  <c:v>2000</c:v>
                </c:pt>
                <c:pt idx="16">
                  <c:v>2001</c:v>
                </c:pt>
                <c:pt idx="17">
                  <c:v>2002</c:v>
                </c:pt>
                <c:pt idx="18">
                  <c:v>2003</c:v>
                </c:pt>
                <c:pt idx="19">
                  <c:v>2004</c:v>
                </c:pt>
                <c:pt idx="20">
                  <c:v>2005</c:v>
                </c:pt>
                <c:pt idx="21">
                  <c:v>2006</c:v>
                </c:pt>
                <c:pt idx="22">
                  <c:v>2007</c:v>
                </c:pt>
                <c:pt idx="23">
                  <c:v>2008</c:v>
                </c:pt>
                <c:pt idx="24">
                  <c:v>2009</c:v>
                </c:pt>
                <c:pt idx="25">
                  <c:v>2010</c:v>
                </c:pt>
                <c:pt idx="26">
                  <c:v>2011</c:v>
                </c:pt>
                <c:pt idx="27">
                  <c:v>2012</c:v>
                </c:pt>
                <c:pt idx="28">
                  <c:v>2013</c:v>
                </c:pt>
                <c:pt idx="29">
                  <c:v>2014</c:v>
                </c:pt>
                <c:pt idx="30">
                  <c:v>2015</c:v>
                </c:pt>
                <c:pt idx="31">
                  <c:v>2016</c:v>
                </c:pt>
                <c:pt idx="32">
                  <c:v>2017</c:v>
                </c:pt>
                <c:pt idx="33">
                  <c:v>2018</c:v>
                </c:pt>
                <c:pt idx="34">
                  <c:v>2019</c:v>
                </c:pt>
                <c:pt idx="35">
                  <c:v>2020</c:v>
                </c:pt>
                <c:pt idx="36">
                  <c:v>2021</c:v>
                </c:pt>
                <c:pt idx="37">
                  <c:v>2022</c:v>
                </c:pt>
              </c:numCache>
            </c:numRef>
          </c:cat>
          <c:val>
            <c:numRef>
              <c:f>Úroda_Grafy_H1!$AH$54:$AH$239</c:f>
              <c:numCache>
                <c:formatCode>General</c:formatCode>
                <c:ptCount val="38"/>
                <c:pt idx="0">
                  <c:v>6.835</c:v>
                </c:pt>
                <c:pt idx="1">
                  <c:v>4.5249999999999995</c:v>
                </c:pt>
                <c:pt idx="2">
                  <c:v>4</c:v>
                </c:pt>
                <c:pt idx="3">
                  <c:v>7.9975000000000005</c:v>
                </c:pt>
                <c:pt idx="4">
                  <c:v>7.6875</c:v>
                </c:pt>
                <c:pt idx="5">
                  <c:v>7.1074999999999999</c:v>
                </c:pt>
                <c:pt idx="6">
                  <c:v>7.2524999999999995</c:v>
                </c:pt>
                <c:pt idx="7">
                  <c:v>7.1825000000000001</c:v>
                </c:pt>
                <c:pt idx="8">
                  <c:v>4.9399999999999995</c:v>
                </c:pt>
                <c:pt idx="9">
                  <c:v>8.93</c:v>
                </c:pt>
                <c:pt idx="10">
                  <c:v>6.4949999999999992</c:v>
                </c:pt>
                <c:pt idx="11">
                  <c:v>7.9924999999999997</c:v>
                </c:pt>
                <c:pt idx="12">
                  <c:v>6.5024999999999995</c:v>
                </c:pt>
                <c:pt idx="13">
                  <c:v>7.4625000000000004</c:v>
                </c:pt>
                <c:pt idx="14">
                  <c:v>6.6749999999999998</c:v>
                </c:pt>
                <c:pt idx="15">
                  <c:v>7.0925000000000011</c:v>
                </c:pt>
                <c:pt idx="16">
                  <c:v>8.1549999999999994</c:v>
                </c:pt>
                <c:pt idx="17">
                  <c:v>6.0250000000000004</c:v>
                </c:pt>
                <c:pt idx="18">
                  <c:v>4.7349999999999994</c:v>
                </c:pt>
                <c:pt idx="19">
                  <c:v>7.1625000000000005</c:v>
                </c:pt>
                <c:pt idx="20">
                  <c:v>6.4050000000000002</c:v>
                </c:pt>
                <c:pt idx="21">
                  <c:v>6.85</c:v>
                </c:pt>
                <c:pt idx="22">
                  <c:v>5.6225000000000005</c:v>
                </c:pt>
                <c:pt idx="23">
                  <c:v>6.6449999999999996</c:v>
                </c:pt>
                <c:pt idx="24">
                  <c:v>5.7524999999999995</c:v>
                </c:pt>
                <c:pt idx="25">
                  <c:v>7.4149999999999991</c:v>
                </c:pt>
                <c:pt idx="26">
                  <c:v>8.2424999999999997</c:v>
                </c:pt>
                <c:pt idx="27">
                  <c:v>5.7550000000000008</c:v>
                </c:pt>
                <c:pt idx="28">
                  <c:v>6.8175000000000008</c:v>
                </c:pt>
                <c:pt idx="29">
                  <c:v>5.2324999999999999</c:v>
                </c:pt>
                <c:pt idx="30">
                  <c:v>7.2650000000000006</c:v>
                </c:pt>
                <c:pt idx="31">
                  <c:v>7.0175000000000001</c:v>
                </c:pt>
                <c:pt idx="32">
                  <c:v>5.37</c:v>
                </c:pt>
                <c:pt idx="33">
                  <c:v>5.2575000000000003</c:v>
                </c:pt>
                <c:pt idx="34">
                  <c:v>4.5649999999999995</c:v>
                </c:pt>
                <c:pt idx="35">
                  <c:v>9.4974999999999987</c:v>
                </c:pt>
                <c:pt idx="36">
                  <c:v>7.7075000000000005</c:v>
                </c:pt>
                <c:pt idx="37">
                  <c:v>6.1150000000000002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B597-4EA3-8354-1EF39AF5A2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36275856"/>
        <c:axId val="136150416"/>
      </c:lineChart>
      <c:catAx>
        <c:axId val="13627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sk-SK"/>
          </a:p>
        </c:txPr>
        <c:crossAx val="136150416"/>
        <c:crosses val="autoZero"/>
        <c:auto val="1"/>
        <c:lblAlgn val="ctr"/>
        <c:lblOffset val="100"/>
        <c:noMultiLvlLbl val="0"/>
      </c:catAx>
      <c:valAx>
        <c:axId val="136150416"/>
        <c:scaling>
          <c:orientation val="minMax"/>
          <c:min val="3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k-SK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Úroda (t.ha</a:t>
                </a:r>
                <a:r>
                  <a:rPr lang="sk-SK" baseline="3000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</a:t>
                </a:r>
                <a:r>
                  <a:rPr lang="sk-SK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sk-SK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sk-SK"/>
          </a:p>
        </c:txPr>
        <c:crossAx val="136275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sk-SK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rgbClr val="00B050"/>
      </a:solidFill>
      <a:round/>
    </a:ln>
    <a:effectLst/>
  </c:spPr>
  <c:txPr>
    <a:bodyPr/>
    <a:lstStyle/>
    <a:p>
      <a:pPr>
        <a:defRPr/>
      </a:pPr>
      <a:endParaRPr lang="sk-SK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51618547681539"/>
          <c:y val="5.0925925925925923E-2"/>
          <c:w val="0.79192825896762908"/>
          <c:h val="0.8480941965587635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FF3300"/>
              </a:solidFill>
              <a:ln w="9525">
                <a:noFill/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trendline>
            <c:spPr>
              <a:ln w="19050" cap="rnd">
                <a:solidFill>
                  <a:srgbClr val="FF0000"/>
                </a:solidFill>
                <a:prstDash val="sysDot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5.2397419072615921E-2"/>
                  <c:y val="0.44379994167395731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900" b="0" i="0" u="none" strike="noStrike" kern="1200" baseline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baseline="0"/>
                      <a:t>y = 0,0384x </a:t>
                    </a:r>
                    <a:r>
                      <a:rPr lang="sk-SK" baseline="0"/>
                      <a:t>+ 8,713</a:t>
                    </a:r>
                    <a:br>
                      <a:rPr lang="en-US" baseline="0"/>
                    </a:br>
                    <a:r>
                      <a:rPr lang="en-US" baseline="0"/>
                      <a:t>R² = 0,1</a:t>
                    </a:r>
                    <a:r>
                      <a:rPr lang="sk-SK" baseline="0"/>
                      <a:t>60</a:t>
                    </a:r>
                    <a:r>
                      <a:rPr lang="en-US" baseline="0"/>
                      <a:t>2</a:t>
                    </a:r>
                    <a:endParaRPr lang="en-US"/>
                  </a:p>
                </c:rich>
              </c:tx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ysClr val="windowText" lastClr="00000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sk-SK"/>
                </a:p>
              </c:txPr>
            </c:trendlineLbl>
          </c:trendline>
          <c:trendline>
            <c:name>y = 8,713 + 0,384x</c:name>
            <c:spPr>
              <a:ln w="19050" cap="rnd">
                <a:solidFill>
                  <a:srgbClr val="FF0000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'Meteo_graf teplota'!$B$111:$AM$111</c:f>
              <c:numCache>
                <c:formatCode>General</c:formatCode>
                <c:ptCount val="38"/>
                <c:pt idx="0">
                  <c:v>1985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  <c:pt idx="7">
                  <c:v>1992</c:v>
                </c:pt>
                <c:pt idx="8">
                  <c:v>1993</c:v>
                </c:pt>
                <c:pt idx="9">
                  <c:v>1994</c:v>
                </c:pt>
                <c:pt idx="10">
                  <c:v>1995</c:v>
                </c:pt>
                <c:pt idx="11">
                  <c:v>1996</c:v>
                </c:pt>
                <c:pt idx="12">
                  <c:v>1997</c:v>
                </c:pt>
                <c:pt idx="13">
                  <c:v>1998</c:v>
                </c:pt>
                <c:pt idx="14">
                  <c:v>1999</c:v>
                </c:pt>
                <c:pt idx="15">
                  <c:v>2000</c:v>
                </c:pt>
                <c:pt idx="16">
                  <c:v>2001</c:v>
                </c:pt>
                <c:pt idx="17">
                  <c:v>2002</c:v>
                </c:pt>
                <c:pt idx="18">
                  <c:v>2003</c:v>
                </c:pt>
                <c:pt idx="19">
                  <c:v>2004</c:v>
                </c:pt>
                <c:pt idx="20">
                  <c:v>2005</c:v>
                </c:pt>
                <c:pt idx="21">
                  <c:v>2006</c:v>
                </c:pt>
                <c:pt idx="22">
                  <c:v>2007</c:v>
                </c:pt>
                <c:pt idx="23">
                  <c:v>2008</c:v>
                </c:pt>
                <c:pt idx="24">
                  <c:v>2009</c:v>
                </c:pt>
                <c:pt idx="25">
                  <c:v>2010</c:v>
                </c:pt>
                <c:pt idx="26">
                  <c:v>2011</c:v>
                </c:pt>
                <c:pt idx="27">
                  <c:v>2012</c:v>
                </c:pt>
                <c:pt idx="28">
                  <c:v>2013</c:v>
                </c:pt>
                <c:pt idx="29">
                  <c:v>2014</c:v>
                </c:pt>
                <c:pt idx="30">
                  <c:v>2015</c:v>
                </c:pt>
                <c:pt idx="31">
                  <c:v>2016</c:v>
                </c:pt>
                <c:pt idx="32">
                  <c:v>2017</c:v>
                </c:pt>
                <c:pt idx="33">
                  <c:v>2018</c:v>
                </c:pt>
                <c:pt idx="34">
                  <c:v>2019</c:v>
                </c:pt>
                <c:pt idx="35">
                  <c:v>2020</c:v>
                </c:pt>
                <c:pt idx="36">
                  <c:v>2021</c:v>
                </c:pt>
                <c:pt idx="37">
                  <c:v>2022</c:v>
                </c:pt>
              </c:numCache>
            </c:numRef>
          </c:xVal>
          <c:yVal>
            <c:numRef>
              <c:f>'Meteo_graf teplota'!$B$112:$AM$112</c:f>
              <c:numCache>
                <c:formatCode>0.00</c:formatCode>
                <c:ptCount val="38"/>
                <c:pt idx="0">
                  <c:v>6.9510833333333339</c:v>
                </c:pt>
                <c:pt idx="1">
                  <c:v>7.2521666666666667</c:v>
                </c:pt>
                <c:pt idx="2">
                  <c:v>7.6177500000000009</c:v>
                </c:pt>
                <c:pt idx="3">
                  <c:v>9.0030833333333344</c:v>
                </c:pt>
                <c:pt idx="4">
                  <c:v>9.3333333333333339</c:v>
                </c:pt>
                <c:pt idx="5">
                  <c:v>9.4333333333333318</c:v>
                </c:pt>
                <c:pt idx="6">
                  <c:v>8.6999999999999993</c:v>
                </c:pt>
                <c:pt idx="7">
                  <c:v>9.6583333333333332</c:v>
                </c:pt>
                <c:pt idx="8">
                  <c:v>8.5250000000000021</c:v>
                </c:pt>
                <c:pt idx="9">
                  <c:v>9.85</c:v>
                </c:pt>
                <c:pt idx="10">
                  <c:v>9.4333333333333336</c:v>
                </c:pt>
                <c:pt idx="11">
                  <c:v>9.1083333333333325</c:v>
                </c:pt>
                <c:pt idx="12">
                  <c:v>9.35</c:v>
                </c:pt>
                <c:pt idx="13">
                  <c:v>10.066666666666666</c:v>
                </c:pt>
                <c:pt idx="14">
                  <c:v>9.9749999999999996</c:v>
                </c:pt>
                <c:pt idx="15">
                  <c:v>9.8974999999999991</c:v>
                </c:pt>
                <c:pt idx="16">
                  <c:v>8.230833333333333</c:v>
                </c:pt>
                <c:pt idx="17">
                  <c:v>10.967500000000001</c:v>
                </c:pt>
                <c:pt idx="18">
                  <c:v>10.785833333333334</c:v>
                </c:pt>
                <c:pt idx="19">
                  <c:v>9.9833333333333325</c:v>
                </c:pt>
                <c:pt idx="20">
                  <c:v>9.6087499999999988</c:v>
                </c:pt>
                <c:pt idx="21">
                  <c:v>10.024166666666668</c:v>
                </c:pt>
                <c:pt idx="22">
                  <c:v>10.688333333333333</c:v>
                </c:pt>
                <c:pt idx="23">
                  <c:v>11.216666666666667</c:v>
                </c:pt>
                <c:pt idx="24">
                  <c:v>11.02225</c:v>
                </c:pt>
                <c:pt idx="25">
                  <c:v>9.8385833333333341</c:v>
                </c:pt>
                <c:pt idx="26">
                  <c:v>9.1660833333333329</c:v>
                </c:pt>
                <c:pt idx="27">
                  <c:v>9.0884166666666655</c:v>
                </c:pt>
                <c:pt idx="28">
                  <c:v>8.4651666666666685</c:v>
                </c:pt>
                <c:pt idx="29">
                  <c:v>9.3951666666666664</c:v>
                </c:pt>
                <c:pt idx="30">
                  <c:v>9.0459166666666668</c:v>
                </c:pt>
                <c:pt idx="31">
                  <c:v>8.5423155357804976</c:v>
                </c:pt>
                <c:pt idx="32">
                  <c:v>8.5239247311827953</c:v>
                </c:pt>
                <c:pt idx="33">
                  <c:v>9.8936811955965176</c:v>
                </c:pt>
                <c:pt idx="34">
                  <c:v>9.753467421915003</c:v>
                </c:pt>
                <c:pt idx="35">
                  <c:v>10.585640681003586</c:v>
                </c:pt>
                <c:pt idx="36">
                  <c:v>10.087524961597541</c:v>
                </c:pt>
                <c:pt idx="37">
                  <c:v>10.533990655401944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9A63-4F2E-AA22-68B50902D0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08783800"/>
        <c:axId val="631670232"/>
      </c:scatterChart>
      <c:valAx>
        <c:axId val="508783800"/>
        <c:scaling>
          <c:orientation val="minMax"/>
          <c:min val="1984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sk-SK"/>
          </a:p>
        </c:txPr>
        <c:crossAx val="631670232"/>
        <c:crosses val="autoZero"/>
        <c:crossBetween val="midCat"/>
      </c:valAx>
      <c:valAx>
        <c:axId val="631670232"/>
        <c:scaling>
          <c:orientation val="minMax"/>
          <c:min val="6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k-SK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Priemerná denná teplota (</a:t>
                </a:r>
                <a:r>
                  <a:rPr lang="sk-SK" sz="1000" b="0" i="0" u="none" strike="noStrike" baseline="0">
                    <a:solidFill>
                      <a:sysClr val="windowText" lastClr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°C)</a:t>
                </a:r>
                <a:endParaRPr lang="sk-SK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sk-SK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sk-SK"/>
          </a:p>
        </c:txPr>
        <c:crossAx val="5087838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rgbClr val="00B050"/>
      </a:solidFill>
      <a:round/>
    </a:ln>
    <a:effectLst/>
  </c:spPr>
  <c:txPr>
    <a:bodyPr/>
    <a:lstStyle/>
    <a:p>
      <a:pPr>
        <a:defRPr/>
      </a:pPr>
      <a:endParaRPr lang="sk-SK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'Meteo_graf zrážky'!$B$111:$AM$111</c:f>
              <c:numCache>
                <c:formatCode>General</c:formatCode>
                <c:ptCount val="38"/>
                <c:pt idx="0">
                  <c:v>1985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  <c:pt idx="7">
                  <c:v>1992</c:v>
                </c:pt>
                <c:pt idx="8">
                  <c:v>1993</c:v>
                </c:pt>
                <c:pt idx="9">
                  <c:v>1994</c:v>
                </c:pt>
                <c:pt idx="10">
                  <c:v>1995</c:v>
                </c:pt>
                <c:pt idx="11">
                  <c:v>1996</c:v>
                </c:pt>
                <c:pt idx="12">
                  <c:v>1997</c:v>
                </c:pt>
                <c:pt idx="13">
                  <c:v>1998</c:v>
                </c:pt>
                <c:pt idx="14">
                  <c:v>1999</c:v>
                </c:pt>
                <c:pt idx="15">
                  <c:v>2000</c:v>
                </c:pt>
                <c:pt idx="16">
                  <c:v>2001</c:v>
                </c:pt>
                <c:pt idx="17">
                  <c:v>2002</c:v>
                </c:pt>
                <c:pt idx="18">
                  <c:v>2003</c:v>
                </c:pt>
                <c:pt idx="19">
                  <c:v>2004</c:v>
                </c:pt>
                <c:pt idx="20">
                  <c:v>2005</c:v>
                </c:pt>
                <c:pt idx="21">
                  <c:v>2006</c:v>
                </c:pt>
                <c:pt idx="22">
                  <c:v>2007</c:v>
                </c:pt>
                <c:pt idx="23">
                  <c:v>2008</c:v>
                </c:pt>
                <c:pt idx="24">
                  <c:v>2009</c:v>
                </c:pt>
                <c:pt idx="25">
                  <c:v>2010</c:v>
                </c:pt>
                <c:pt idx="26">
                  <c:v>2011</c:v>
                </c:pt>
                <c:pt idx="27">
                  <c:v>2012</c:v>
                </c:pt>
                <c:pt idx="28">
                  <c:v>2013</c:v>
                </c:pt>
                <c:pt idx="29">
                  <c:v>2014</c:v>
                </c:pt>
                <c:pt idx="30">
                  <c:v>2015</c:v>
                </c:pt>
                <c:pt idx="31">
                  <c:v>2016</c:v>
                </c:pt>
                <c:pt idx="32">
                  <c:v>2017</c:v>
                </c:pt>
                <c:pt idx="33">
                  <c:v>2018</c:v>
                </c:pt>
                <c:pt idx="34">
                  <c:v>2019</c:v>
                </c:pt>
                <c:pt idx="35">
                  <c:v>2020</c:v>
                </c:pt>
                <c:pt idx="36">
                  <c:v>2021</c:v>
                </c:pt>
                <c:pt idx="37">
                  <c:v>2022</c:v>
                </c:pt>
              </c:numCache>
            </c:numRef>
          </c:xVal>
          <c:yVal>
            <c:numRef>
              <c:f>'Meteo_graf zrážky'!$B$112:$AM$112</c:f>
            </c:numRef>
          </c:yVal>
          <c:smooth val="0"/>
          <c:extLst>
            <c:ext xmlns:c16="http://schemas.microsoft.com/office/drawing/2014/chart" uri="{C3380CC4-5D6E-409C-BE32-E72D297353CC}">
              <c16:uniqueId val="{00000000-E9D7-40EB-8ED8-65F2E78FD37D}"/>
            </c:ext>
          </c:extLst>
        </c:ser>
        <c:ser>
          <c:idx val="1"/>
          <c:order val="1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7030A0"/>
              </a:solidFill>
              <a:ln w="9525">
                <a:solidFill>
                  <a:srgbClr val="7030A0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2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trendline>
            <c:spPr>
              <a:ln w="19050" cap="rnd">
                <a:solidFill>
                  <a:srgbClr val="7030A0"/>
                </a:solidFill>
                <a:prstDash val="sysDot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6.5313648293963258E-2"/>
                  <c:y val="0.27591754155730536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900" b="0" i="0" u="none" strike="noStrike" kern="1200" baseline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baseline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y = 1,5134x - </a:t>
                    </a:r>
                    <a:r>
                      <a:rPr lang="sk-SK" baseline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523,413</a:t>
                    </a:r>
                    <a:br>
                      <a:rPr lang="en-US" baseline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</a:br>
                    <a:r>
                      <a:rPr lang="en-US" baseline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R² = 0,2</a:t>
                    </a:r>
                    <a:r>
                      <a:rPr lang="sk-SK" baseline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51</a:t>
                    </a:r>
                    <a:r>
                      <a:rPr lang="en-US" baseline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5</a:t>
                    </a:r>
                    <a:endParaRPr lang="en-US">
                      <a:solidFill>
                        <a:sysClr val="windowText" lastClr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ysClr val="windowText" lastClr="00000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sk-SK"/>
                </a:p>
              </c:txPr>
            </c:trendlineLbl>
          </c:trendline>
          <c:xVal>
            <c:numRef>
              <c:f>'Meteo_graf zrážky'!$B$111:$AM$111</c:f>
              <c:numCache>
                <c:formatCode>General</c:formatCode>
                <c:ptCount val="38"/>
                <c:pt idx="0">
                  <c:v>1985</c:v>
                </c:pt>
                <c:pt idx="1">
                  <c:v>1986</c:v>
                </c:pt>
                <c:pt idx="2">
                  <c:v>1987</c:v>
                </c:pt>
                <c:pt idx="3">
                  <c:v>1988</c:v>
                </c:pt>
                <c:pt idx="4">
                  <c:v>1989</c:v>
                </c:pt>
                <c:pt idx="5">
                  <c:v>1990</c:v>
                </c:pt>
                <c:pt idx="6">
                  <c:v>1991</c:v>
                </c:pt>
                <c:pt idx="7">
                  <c:v>1992</c:v>
                </c:pt>
                <c:pt idx="8">
                  <c:v>1993</c:v>
                </c:pt>
                <c:pt idx="9">
                  <c:v>1994</c:v>
                </c:pt>
                <c:pt idx="10">
                  <c:v>1995</c:v>
                </c:pt>
                <c:pt idx="11">
                  <c:v>1996</c:v>
                </c:pt>
                <c:pt idx="12">
                  <c:v>1997</c:v>
                </c:pt>
                <c:pt idx="13">
                  <c:v>1998</c:v>
                </c:pt>
                <c:pt idx="14">
                  <c:v>1999</c:v>
                </c:pt>
                <c:pt idx="15">
                  <c:v>2000</c:v>
                </c:pt>
                <c:pt idx="16">
                  <c:v>2001</c:v>
                </c:pt>
                <c:pt idx="17">
                  <c:v>2002</c:v>
                </c:pt>
                <c:pt idx="18">
                  <c:v>2003</c:v>
                </c:pt>
                <c:pt idx="19">
                  <c:v>2004</c:v>
                </c:pt>
                <c:pt idx="20">
                  <c:v>2005</c:v>
                </c:pt>
                <c:pt idx="21">
                  <c:v>2006</c:v>
                </c:pt>
                <c:pt idx="22">
                  <c:v>2007</c:v>
                </c:pt>
                <c:pt idx="23">
                  <c:v>2008</c:v>
                </c:pt>
                <c:pt idx="24">
                  <c:v>2009</c:v>
                </c:pt>
                <c:pt idx="25">
                  <c:v>2010</c:v>
                </c:pt>
                <c:pt idx="26">
                  <c:v>2011</c:v>
                </c:pt>
                <c:pt idx="27">
                  <c:v>2012</c:v>
                </c:pt>
                <c:pt idx="28">
                  <c:v>2013</c:v>
                </c:pt>
                <c:pt idx="29">
                  <c:v>2014</c:v>
                </c:pt>
                <c:pt idx="30">
                  <c:v>2015</c:v>
                </c:pt>
                <c:pt idx="31">
                  <c:v>2016</c:v>
                </c:pt>
                <c:pt idx="32">
                  <c:v>2017</c:v>
                </c:pt>
                <c:pt idx="33">
                  <c:v>2018</c:v>
                </c:pt>
                <c:pt idx="34">
                  <c:v>2019</c:v>
                </c:pt>
                <c:pt idx="35">
                  <c:v>2020</c:v>
                </c:pt>
                <c:pt idx="36">
                  <c:v>2021</c:v>
                </c:pt>
                <c:pt idx="37">
                  <c:v>2022</c:v>
                </c:pt>
              </c:numCache>
            </c:numRef>
          </c:xVal>
          <c:yVal>
            <c:numRef>
              <c:f>'Meteo_graf zrážky'!$B$113:$AM$113</c:f>
              <c:numCache>
                <c:formatCode>0.0</c:formatCode>
                <c:ptCount val="38"/>
                <c:pt idx="0">
                  <c:v>633</c:v>
                </c:pt>
                <c:pt idx="1">
                  <c:v>626.4</c:v>
                </c:pt>
                <c:pt idx="2">
                  <c:v>563.09999999999991</c:v>
                </c:pt>
                <c:pt idx="3">
                  <c:v>581.1</c:v>
                </c:pt>
                <c:pt idx="4">
                  <c:v>412.59999999999997</c:v>
                </c:pt>
                <c:pt idx="5">
                  <c:v>510.2</c:v>
                </c:pt>
                <c:pt idx="6">
                  <c:v>413.99999999999994</c:v>
                </c:pt>
                <c:pt idx="7">
                  <c:v>515.6</c:v>
                </c:pt>
                <c:pt idx="8">
                  <c:v>476.6</c:v>
                </c:pt>
                <c:pt idx="9">
                  <c:v>650.09999999999991</c:v>
                </c:pt>
                <c:pt idx="10">
                  <c:v>523.80000000000007</c:v>
                </c:pt>
                <c:pt idx="11">
                  <c:v>521.6</c:v>
                </c:pt>
                <c:pt idx="12">
                  <c:v>449.30000000000007</c:v>
                </c:pt>
                <c:pt idx="13">
                  <c:v>541.5</c:v>
                </c:pt>
                <c:pt idx="14">
                  <c:v>529.29999999999995</c:v>
                </c:pt>
                <c:pt idx="15">
                  <c:v>524.5</c:v>
                </c:pt>
                <c:pt idx="16" formatCode="General">
                  <c:v>532</c:v>
                </c:pt>
                <c:pt idx="17" formatCode="General">
                  <c:v>620.99999999999989</c:v>
                </c:pt>
                <c:pt idx="18" formatCode="0.00">
                  <c:v>384.3</c:v>
                </c:pt>
                <c:pt idx="19" formatCode="0.00">
                  <c:v>468</c:v>
                </c:pt>
                <c:pt idx="20" formatCode="0.00">
                  <c:v>616</c:v>
                </c:pt>
                <c:pt idx="21" formatCode="0.00">
                  <c:v>544</c:v>
                </c:pt>
                <c:pt idx="22" formatCode="0.00">
                  <c:v>600.40000000000009</c:v>
                </c:pt>
                <c:pt idx="23" formatCode="0.00">
                  <c:v>532.1</c:v>
                </c:pt>
                <c:pt idx="24" formatCode="0.00">
                  <c:v>583.9</c:v>
                </c:pt>
                <c:pt idx="25" formatCode="0.00">
                  <c:v>895.19999999999993</c:v>
                </c:pt>
                <c:pt idx="26" formatCode="0.00">
                  <c:v>561.9</c:v>
                </c:pt>
                <c:pt idx="27" formatCode="0.00">
                  <c:v>570.90000000000009</c:v>
                </c:pt>
                <c:pt idx="28" formatCode="0.00">
                  <c:v>680.40000000000009</c:v>
                </c:pt>
                <c:pt idx="29" formatCode="0.00">
                  <c:v>720.29999999999984</c:v>
                </c:pt>
                <c:pt idx="30" formatCode="0.00">
                  <c:v>557.70000000000005</c:v>
                </c:pt>
                <c:pt idx="31" formatCode="0.00">
                  <c:v>640.5</c:v>
                </c:pt>
                <c:pt idx="32" formatCode="0.00">
                  <c:v>457.8</c:v>
                </c:pt>
                <c:pt idx="33" formatCode="0.00">
                  <c:v>475.20000000000005</c:v>
                </c:pt>
                <c:pt idx="34" formatCode="0.00">
                  <c:v>534.09999999999991</c:v>
                </c:pt>
                <c:pt idx="35" formatCode="0.00">
                  <c:v>690.8</c:v>
                </c:pt>
                <c:pt idx="36" formatCode="0.00">
                  <c:v>568.9</c:v>
                </c:pt>
                <c:pt idx="37" formatCode="0.00">
                  <c:v>417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E9D7-40EB-8ED8-65F2E78FD3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03621960"/>
        <c:axId val="503619848"/>
      </c:scatterChart>
      <c:valAx>
        <c:axId val="5036219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sk-SK"/>
          </a:p>
        </c:txPr>
        <c:crossAx val="503619848"/>
        <c:crosses val="autoZero"/>
        <c:crossBetween val="midCat"/>
      </c:valAx>
      <c:valAx>
        <c:axId val="503619848"/>
        <c:scaling>
          <c:orientation val="minMax"/>
          <c:min val="3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k-SK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Úhrn zrážok (mm)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sk-SK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sk-SK"/>
          </a:p>
        </c:txPr>
        <c:crossAx val="5036219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rgbClr val="00B050"/>
      </a:solidFill>
      <a:round/>
    </a:ln>
    <a:effectLst/>
  </c:spPr>
  <c:txPr>
    <a:bodyPr/>
    <a:lstStyle/>
    <a:p>
      <a:pPr>
        <a:defRPr/>
      </a:pPr>
      <a:endParaRPr lang="sk-SK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0.12228171478565179"/>
                  <c:y val="0.2769867308253135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sk-SK"/>
                </a:p>
              </c:txPr>
            </c:trendlineLbl>
          </c:trendline>
          <c:xVal>
            <c:numRef>
              <c:f>'Úroda_Grafy_ALL tlač'!$AL$54:$AL$239</c:f>
              <c:numCache>
                <c:formatCode>General</c:formatCode>
                <c:ptCount val="38"/>
                <c:pt idx="0">
                  <c:v>633</c:v>
                </c:pt>
                <c:pt idx="1">
                  <c:v>626.4</c:v>
                </c:pt>
                <c:pt idx="2">
                  <c:v>563.1</c:v>
                </c:pt>
                <c:pt idx="3">
                  <c:v>581.1</c:v>
                </c:pt>
                <c:pt idx="4">
                  <c:v>412.6</c:v>
                </c:pt>
                <c:pt idx="5">
                  <c:v>510.2</c:v>
                </c:pt>
                <c:pt idx="6">
                  <c:v>414</c:v>
                </c:pt>
                <c:pt idx="7">
                  <c:v>515.6</c:v>
                </c:pt>
                <c:pt idx="8">
                  <c:v>476.6</c:v>
                </c:pt>
                <c:pt idx="9">
                  <c:v>650.1</c:v>
                </c:pt>
                <c:pt idx="10">
                  <c:v>523.79999999999995</c:v>
                </c:pt>
                <c:pt idx="11">
                  <c:v>521.6</c:v>
                </c:pt>
                <c:pt idx="12">
                  <c:v>449.3</c:v>
                </c:pt>
                <c:pt idx="13">
                  <c:v>541.5</c:v>
                </c:pt>
                <c:pt idx="14">
                  <c:v>529.29999999999995</c:v>
                </c:pt>
                <c:pt idx="15">
                  <c:v>524.5</c:v>
                </c:pt>
                <c:pt idx="16">
                  <c:v>532</c:v>
                </c:pt>
                <c:pt idx="17">
                  <c:v>621</c:v>
                </c:pt>
                <c:pt idx="18">
                  <c:v>384.3</c:v>
                </c:pt>
                <c:pt idx="19">
                  <c:v>468</c:v>
                </c:pt>
                <c:pt idx="20">
                  <c:v>616</c:v>
                </c:pt>
                <c:pt idx="21">
                  <c:v>544</c:v>
                </c:pt>
                <c:pt idx="22">
                  <c:v>600.4</c:v>
                </c:pt>
                <c:pt idx="23">
                  <c:v>532.1</c:v>
                </c:pt>
                <c:pt idx="24">
                  <c:v>583.9</c:v>
                </c:pt>
                <c:pt idx="25">
                  <c:v>895.2</c:v>
                </c:pt>
                <c:pt idx="26">
                  <c:v>561.9</c:v>
                </c:pt>
                <c:pt idx="27">
                  <c:v>570.9</c:v>
                </c:pt>
                <c:pt idx="28">
                  <c:v>680.4</c:v>
                </c:pt>
                <c:pt idx="29">
                  <c:v>720.3</c:v>
                </c:pt>
                <c:pt idx="30">
                  <c:v>557.70000000000005</c:v>
                </c:pt>
                <c:pt idx="31">
                  <c:v>640.5</c:v>
                </c:pt>
                <c:pt idx="32">
                  <c:v>457.8</c:v>
                </c:pt>
                <c:pt idx="33">
                  <c:v>475.2</c:v>
                </c:pt>
                <c:pt idx="34">
                  <c:v>534.1</c:v>
                </c:pt>
                <c:pt idx="35">
                  <c:v>690.8</c:v>
                </c:pt>
                <c:pt idx="36">
                  <c:v>568.9</c:v>
                </c:pt>
                <c:pt idx="37">
                  <c:v>417</c:v>
                </c:pt>
              </c:numCache>
            </c:numRef>
          </c:xVal>
          <c:yVal>
            <c:numRef>
              <c:f>'Úroda_Grafy_ALL tlač'!$AM$54:$AM$239</c:f>
              <c:numCache>
                <c:formatCode>General</c:formatCode>
                <c:ptCount val="38"/>
                <c:pt idx="0">
                  <c:v>7.0566666666666675</c:v>
                </c:pt>
                <c:pt idx="1">
                  <c:v>4.669999999999999</c:v>
                </c:pt>
                <c:pt idx="2">
                  <c:v>6.8508333333333331</c:v>
                </c:pt>
                <c:pt idx="3">
                  <c:v>7.9929166666666669</c:v>
                </c:pt>
                <c:pt idx="4">
                  <c:v>7.7662499999999994</c:v>
                </c:pt>
                <c:pt idx="5">
                  <c:v>7.4191666666666665</c:v>
                </c:pt>
                <c:pt idx="6">
                  <c:v>7.3404166666666661</c:v>
                </c:pt>
                <c:pt idx="7">
                  <c:v>7.3362499999999997</c:v>
                </c:pt>
                <c:pt idx="8">
                  <c:v>5.2424999999999997</c:v>
                </c:pt>
                <c:pt idx="9">
                  <c:v>8.7266666666666666</c:v>
                </c:pt>
                <c:pt idx="10">
                  <c:v>6.8837499999999991</c:v>
                </c:pt>
                <c:pt idx="11">
                  <c:v>8.1549999999999994</c:v>
                </c:pt>
                <c:pt idx="12">
                  <c:v>6.9175000000000004</c:v>
                </c:pt>
                <c:pt idx="13">
                  <c:v>7.6445833333333342</c:v>
                </c:pt>
                <c:pt idx="14">
                  <c:v>6.919999999999999</c:v>
                </c:pt>
                <c:pt idx="15">
                  <c:v>6.8470833333333339</c:v>
                </c:pt>
                <c:pt idx="16">
                  <c:v>8.6091666666666669</c:v>
                </c:pt>
                <c:pt idx="17">
                  <c:v>6.4579166666666667</c:v>
                </c:pt>
                <c:pt idx="18">
                  <c:v>5.2691666666666661</c:v>
                </c:pt>
                <c:pt idx="19">
                  <c:v>7.032916666666666</c:v>
                </c:pt>
                <c:pt idx="20">
                  <c:v>6.4462499999999991</c:v>
                </c:pt>
                <c:pt idx="21">
                  <c:v>7.041666666666667</c:v>
                </c:pt>
                <c:pt idx="22">
                  <c:v>5.6825000000000001</c:v>
                </c:pt>
                <c:pt idx="23">
                  <c:v>6.5458333333333334</c:v>
                </c:pt>
                <c:pt idx="24">
                  <c:v>5.788333333333334</c:v>
                </c:pt>
                <c:pt idx="25">
                  <c:v>7.2104166666666671</c:v>
                </c:pt>
                <c:pt idx="26">
                  <c:v>7.706666666666667</c:v>
                </c:pt>
                <c:pt idx="27">
                  <c:v>5.7750000000000012</c:v>
                </c:pt>
                <c:pt idx="28">
                  <c:v>6.8150000000000004</c:v>
                </c:pt>
                <c:pt idx="29">
                  <c:v>5.9741666666666662</c:v>
                </c:pt>
                <c:pt idx="30">
                  <c:v>6.4070833333333335</c:v>
                </c:pt>
                <c:pt idx="31">
                  <c:v>6.956666666666667</c:v>
                </c:pt>
                <c:pt idx="32">
                  <c:v>5.1241666666666665</c:v>
                </c:pt>
                <c:pt idx="33">
                  <c:v>5.2745833333333332</c:v>
                </c:pt>
                <c:pt idx="34">
                  <c:v>4.9354166666666668</c:v>
                </c:pt>
                <c:pt idx="35">
                  <c:v>8.7974999999999977</c:v>
                </c:pt>
                <c:pt idx="36">
                  <c:v>7.2037500000000003</c:v>
                </c:pt>
                <c:pt idx="37">
                  <c:v>5.605833333333333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40A1-4C3A-AD01-B6DCE59D66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3476512"/>
        <c:axId val="914635280"/>
      </c:scatterChart>
      <c:valAx>
        <c:axId val="183476512"/>
        <c:scaling>
          <c:orientation val="minMax"/>
          <c:min val="3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k-SK"/>
                  <a:t>Ročný úhrn zrážok (mm)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sk-SK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k-SK"/>
          </a:p>
        </c:txPr>
        <c:crossAx val="914635280"/>
        <c:crosses val="autoZero"/>
        <c:crossBetween val="midCat"/>
      </c:valAx>
      <c:valAx>
        <c:axId val="914635280"/>
        <c:scaling>
          <c:orientation val="minMax"/>
          <c:min val="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k-SK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</a:rPr>
                  <a:t>Úroda (t.ha</a:t>
                </a:r>
                <a:r>
                  <a:rPr lang="sk-SK" sz="1000" b="0" i="0" u="none" strike="noStrike" kern="1200" baseline="3000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</a:rPr>
                  <a:t>-1</a:t>
                </a:r>
                <a:r>
                  <a:rPr lang="sk-SK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</a:rPr>
                  <a:t>) </a:t>
                </a:r>
                <a:endParaRPr lang="sk-SK" sz="1000" b="0" i="0" u="none" strike="noStrike" kern="1200" baseline="0">
                  <a:solidFill>
                    <a:sysClr val="windowText" lastClr="000000">
                      <a:lumMod val="65000"/>
                      <a:lumOff val="35000"/>
                    </a:sysClr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sk-SK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k-SK"/>
          </a:p>
        </c:txPr>
        <c:crossAx val="1834765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rgbClr val="00B050"/>
      </a:solidFill>
      <a:round/>
    </a:ln>
    <a:effectLst/>
  </c:spPr>
  <c:txPr>
    <a:bodyPr/>
    <a:lstStyle/>
    <a:p>
      <a:pPr>
        <a:defRPr/>
      </a:pPr>
      <a:endParaRPr lang="sk-SK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66"/>
              </a:solidFill>
              <a:ln w="9525">
                <a:solidFill>
                  <a:srgbClr val="FF0066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trendline>
            <c:spPr>
              <a:ln w="25400" cap="rnd">
                <a:solidFill>
                  <a:srgbClr val="FF0066"/>
                </a:solidFill>
                <a:prstDash val="sysDot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0.12418810148731409"/>
                  <c:y val="0.29241469816272964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sk-SK"/>
                </a:p>
              </c:txPr>
            </c:trendlineLbl>
          </c:trendline>
          <c:xVal>
            <c:numRef>
              <c:f>'Úroda_Grafy_ALL tlač'!$AJ$54:$AJ$239</c:f>
              <c:numCache>
                <c:formatCode>General</c:formatCode>
                <c:ptCount val="38"/>
                <c:pt idx="0">
                  <c:v>7.0566666666666675</c:v>
                </c:pt>
                <c:pt idx="1">
                  <c:v>4.669999999999999</c:v>
                </c:pt>
                <c:pt idx="2">
                  <c:v>6.8508333333333331</c:v>
                </c:pt>
                <c:pt idx="3">
                  <c:v>7.9929166666666669</c:v>
                </c:pt>
                <c:pt idx="4">
                  <c:v>7.7662499999999994</c:v>
                </c:pt>
                <c:pt idx="5">
                  <c:v>7.4191666666666665</c:v>
                </c:pt>
                <c:pt idx="6">
                  <c:v>7.3404166666666661</c:v>
                </c:pt>
                <c:pt idx="7">
                  <c:v>7.3362499999999997</c:v>
                </c:pt>
                <c:pt idx="8">
                  <c:v>5.2424999999999997</c:v>
                </c:pt>
                <c:pt idx="9">
                  <c:v>8.7266666666666666</c:v>
                </c:pt>
                <c:pt idx="10">
                  <c:v>6.8837499999999991</c:v>
                </c:pt>
                <c:pt idx="11">
                  <c:v>8.1549999999999994</c:v>
                </c:pt>
                <c:pt idx="12">
                  <c:v>6.9175000000000004</c:v>
                </c:pt>
                <c:pt idx="13">
                  <c:v>7.6445833333333342</c:v>
                </c:pt>
                <c:pt idx="14">
                  <c:v>6.919999999999999</c:v>
                </c:pt>
                <c:pt idx="15">
                  <c:v>6.8470833333333339</c:v>
                </c:pt>
                <c:pt idx="16">
                  <c:v>8.6091666666666669</c:v>
                </c:pt>
                <c:pt idx="17">
                  <c:v>6.4579166666666667</c:v>
                </c:pt>
                <c:pt idx="18">
                  <c:v>5.2691666666666661</c:v>
                </c:pt>
                <c:pt idx="19">
                  <c:v>7.032916666666666</c:v>
                </c:pt>
                <c:pt idx="20">
                  <c:v>6.4462499999999991</c:v>
                </c:pt>
                <c:pt idx="21">
                  <c:v>7.041666666666667</c:v>
                </c:pt>
                <c:pt idx="22">
                  <c:v>5.6825000000000001</c:v>
                </c:pt>
                <c:pt idx="23">
                  <c:v>6.5458333333333334</c:v>
                </c:pt>
                <c:pt idx="24">
                  <c:v>5.788333333333334</c:v>
                </c:pt>
                <c:pt idx="25">
                  <c:v>7.2104166666666671</c:v>
                </c:pt>
                <c:pt idx="26">
                  <c:v>7.706666666666667</c:v>
                </c:pt>
                <c:pt idx="27">
                  <c:v>5.7750000000000012</c:v>
                </c:pt>
                <c:pt idx="28">
                  <c:v>6.8150000000000004</c:v>
                </c:pt>
                <c:pt idx="29">
                  <c:v>5.9741666666666662</c:v>
                </c:pt>
                <c:pt idx="30">
                  <c:v>6.4070833333333335</c:v>
                </c:pt>
                <c:pt idx="31">
                  <c:v>6.956666666666667</c:v>
                </c:pt>
                <c:pt idx="32">
                  <c:v>5.1241666666666665</c:v>
                </c:pt>
                <c:pt idx="33">
                  <c:v>5.2745833333333332</c:v>
                </c:pt>
                <c:pt idx="34">
                  <c:v>4.9354166666666668</c:v>
                </c:pt>
                <c:pt idx="35">
                  <c:v>8.7974999999999977</c:v>
                </c:pt>
                <c:pt idx="36">
                  <c:v>7.2037500000000003</c:v>
                </c:pt>
                <c:pt idx="37">
                  <c:v>5.605833333333333</c:v>
                </c:pt>
              </c:numCache>
            </c:numRef>
          </c:xVal>
          <c:yVal>
            <c:numRef>
              <c:f>'Úroda_Grafy_ALL tlač'!$AK$54:$AK$239</c:f>
              <c:numCache>
                <c:formatCode>General</c:formatCode>
                <c:ptCount val="38"/>
                <c:pt idx="0">
                  <c:v>6.95</c:v>
                </c:pt>
                <c:pt idx="1">
                  <c:v>7.25</c:v>
                </c:pt>
                <c:pt idx="2">
                  <c:v>7.62</c:v>
                </c:pt>
                <c:pt idx="3">
                  <c:v>9</c:v>
                </c:pt>
                <c:pt idx="4">
                  <c:v>9.33</c:v>
                </c:pt>
                <c:pt idx="5">
                  <c:v>9.43</c:v>
                </c:pt>
                <c:pt idx="6">
                  <c:v>8.6999999999999993</c:v>
                </c:pt>
                <c:pt idx="7">
                  <c:v>9.66</c:v>
                </c:pt>
                <c:pt idx="8">
                  <c:v>8.5299999999999994</c:v>
                </c:pt>
                <c:pt idx="9">
                  <c:v>9.85</c:v>
                </c:pt>
                <c:pt idx="10">
                  <c:v>9.43</c:v>
                </c:pt>
                <c:pt idx="11">
                  <c:v>9.11</c:v>
                </c:pt>
                <c:pt idx="12">
                  <c:v>9.35</c:v>
                </c:pt>
                <c:pt idx="13">
                  <c:v>10.07</c:v>
                </c:pt>
                <c:pt idx="14">
                  <c:v>9.98</c:v>
                </c:pt>
                <c:pt idx="15">
                  <c:v>9.9</c:v>
                </c:pt>
                <c:pt idx="16">
                  <c:v>8.23</c:v>
                </c:pt>
                <c:pt idx="17">
                  <c:v>10.97</c:v>
                </c:pt>
                <c:pt idx="18">
                  <c:v>10.79</c:v>
                </c:pt>
                <c:pt idx="19">
                  <c:v>9.98</c:v>
                </c:pt>
                <c:pt idx="20">
                  <c:v>9.61</c:v>
                </c:pt>
                <c:pt idx="21">
                  <c:v>10.02</c:v>
                </c:pt>
                <c:pt idx="22">
                  <c:v>10.69</c:v>
                </c:pt>
                <c:pt idx="23">
                  <c:v>11.22</c:v>
                </c:pt>
                <c:pt idx="24">
                  <c:v>11.02</c:v>
                </c:pt>
                <c:pt idx="25">
                  <c:v>9.84</c:v>
                </c:pt>
                <c:pt idx="26">
                  <c:v>9.17</c:v>
                </c:pt>
                <c:pt idx="27">
                  <c:v>9.09</c:v>
                </c:pt>
                <c:pt idx="28">
                  <c:v>8.4700000000000006</c:v>
                </c:pt>
                <c:pt idx="29">
                  <c:v>9.4</c:v>
                </c:pt>
                <c:pt idx="30">
                  <c:v>9.0500000000000007</c:v>
                </c:pt>
                <c:pt idx="31">
                  <c:v>8.5399999999999991</c:v>
                </c:pt>
                <c:pt idx="32">
                  <c:v>8.52</c:v>
                </c:pt>
                <c:pt idx="33">
                  <c:v>9.89</c:v>
                </c:pt>
                <c:pt idx="34">
                  <c:v>9.75</c:v>
                </c:pt>
                <c:pt idx="35">
                  <c:v>10.59</c:v>
                </c:pt>
                <c:pt idx="36">
                  <c:v>10.09</c:v>
                </c:pt>
                <c:pt idx="37">
                  <c:v>10.53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2899-45BF-81F7-4A0913E5F3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5421056"/>
        <c:axId val="848955248"/>
      </c:scatterChart>
      <c:valAx>
        <c:axId val="175421056"/>
        <c:scaling>
          <c:orientation val="minMax"/>
          <c:min val="4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k-SK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</a:rPr>
                  <a:t>Priemerná ročná teplota (</a:t>
                </a:r>
                <a:r>
                  <a:rPr lang="sk-SK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</a:rPr>
                  <a:t>°C)</a:t>
                </a:r>
                <a:endParaRPr lang="sk-SK" sz="1000" b="0" i="0" u="none" strike="noStrike" kern="1200" baseline="0">
                  <a:solidFill>
                    <a:sysClr val="windowText" lastClr="000000">
                      <a:lumMod val="65000"/>
                      <a:lumOff val="35000"/>
                    </a:sysClr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sk-SK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k-SK"/>
          </a:p>
        </c:txPr>
        <c:crossAx val="848955248"/>
        <c:crosses val="autoZero"/>
        <c:crossBetween val="midCat"/>
      </c:valAx>
      <c:valAx>
        <c:axId val="848955248"/>
        <c:scaling>
          <c:orientation val="minMax"/>
          <c:min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k-SK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</a:rPr>
                  <a:t>Úroda (t.ha</a:t>
                </a:r>
                <a:r>
                  <a:rPr lang="sk-SK" sz="1000" b="0" i="0" u="none" strike="noStrike" kern="1200" baseline="3000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</a:rPr>
                  <a:t>-1</a:t>
                </a:r>
                <a:r>
                  <a:rPr lang="sk-SK"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</a:rPr>
                  <a:t>) </a:t>
                </a:r>
                <a:endParaRPr lang="sk-SK" sz="1000" b="0" i="0" u="none" strike="noStrike" kern="1200" baseline="0">
                  <a:solidFill>
                    <a:sysClr val="windowText" lastClr="000000">
                      <a:lumMod val="65000"/>
                      <a:lumOff val="35000"/>
                    </a:sysClr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sk-SK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k-SK"/>
          </a:p>
        </c:txPr>
        <c:crossAx val="1754210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rgbClr val="00B050"/>
      </a:solidFill>
      <a:round/>
    </a:ln>
    <a:effectLst/>
  </c:spPr>
  <c:txPr>
    <a:bodyPr/>
    <a:lstStyle/>
    <a:p>
      <a:pPr>
        <a:defRPr/>
      </a:pPr>
      <a:endParaRPr lang="sk-S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CE20DA-0C14-4342-B0AF-4BD8F0A0EEE9}" type="datetimeFigureOut">
              <a:rPr lang="sk-SK" smtClean="0"/>
              <a:t>13. 11. 2023</a:t>
            </a:fld>
            <a:endParaRPr lang="sk-SK"/>
          </a:p>
        </p:txBody>
      </p:sp>
      <p:sp>
        <p:nvSpPr>
          <p:cNvPr id="4" name="Zástupný objekt pre obrázok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objekt pre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6261F2-5D44-4FA9-ABBB-5B9FE3437DB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68876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/>
              <a:t>Upravte štýly predlohy textu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/>
              <a:t>Kliknutím upravte štýl predlohy podnadpisov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631D-F681-4BD4-B900-30BF145D6696}" type="datetimeFigureOut">
              <a:rPr lang="sk-SK" smtClean="0"/>
              <a:t>13. 11. 2023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18516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z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631D-F681-4BD4-B900-30BF145D6696}" type="datetimeFigureOut">
              <a:rPr lang="sk-SK" smtClean="0"/>
              <a:t>13. 11. 2023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20446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z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631D-F681-4BD4-B900-30BF145D6696}" type="datetimeFigureOut">
              <a:rPr lang="sk-SK" smtClean="0"/>
              <a:t>13. 11. 2023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943255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631D-F681-4BD4-B900-30BF145D6696}" type="datetimeFigureOut">
              <a:rPr lang="sk-SK" smtClean="0"/>
              <a:t>13. 11. 2023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42620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631D-F681-4BD4-B900-30BF145D6696}" type="datetimeFigureOut">
              <a:rPr lang="sk-SK" smtClean="0"/>
              <a:t>13. 11. 2023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55554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objekt pre dá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631D-F681-4BD4-B900-30BF145D6696}" type="datetimeFigureOut">
              <a:rPr lang="sk-SK" smtClean="0"/>
              <a:t>13. 11. 2023</a:t>
            </a:fld>
            <a:endParaRPr lang="sk-SK"/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45264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4" name="Zástupný objekt pre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objekt pre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6" name="Zástupný objekt pre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7" name="Zástupný objekt pre dá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631D-F681-4BD4-B900-30BF145D6696}" type="datetimeFigureOut">
              <a:rPr lang="sk-SK" smtClean="0"/>
              <a:t>13. 11. 2023</a:t>
            </a:fld>
            <a:endParaRPr lang="sk-SK"/>
          </a:p>
        </p:txBody>
      </p:sp>
      <p:sp>
        <p:nvSpPr>
          <p:cNvPr id="8" name="Zástupný objekt pre pät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objekt pre číslo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94900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dá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631D-F681-4BD4-B900-30BF145D6696}" type="datetimeFigureOut">
              <a:rPr lang="sk-SK" smtClean="0"/>
              <a:t>13. 11. 2023</a:t>
            </a:fld>
            <a:endParaRPr lang="sk-SK"/>
          </a:p>
        </p:txBody>
      </p:sp>
      <p:sp>
        <p:nvSpPr>
          <p:cNvPr id="4" name="Zástupný objekt pre pät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číslo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39823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dá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631D-F681-4BD4-B900-30BF145D6696}" type="datetimeFigureOut">
              <a:rPr lang="sk-SK" smtClean="0"/>
              <a:t>13. 11. 2023</a:t>
            </a:fld>
            <a:endParaRPr lang="sk-SK"/>
          </a:p>
        </p:txBody>
      </p:sp>
      <p:sp>
        <p:nvSpPr>
          <p:cNvPr id="3" name="Zástupný objekt pre pät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24258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5" name="Zástupný objekt pre dá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631D-F681-4BD4-B900-30BF145D6696}" type="datetimeFigureOut">
              <a:rPr lang="sk-SK" smtClean="0"/>
              <a:t>13. 11. 2023</a:t>
            </a:fld>
            <a:endParaRPr lang="sk-SK"/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91452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obrázo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Zástupný objekt pre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5" name="Zástupný objekt pre dá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631D-F681-4BD4-B900-30BF145D6696}" type="datetimeFigureOut">
              <a:rPr lang="sk-SK" smtClean="0"/>
              <a:t>13. 11. 2023</a:t>
            </a:fld>
            <a:endParaRPr lang="sk-SK"/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16584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BE631D-F681-4BD4-B900-30BF145D6696}" type="datetimeFigureOut">
              <a:rPr lang="sk-SK" smtClean="0"/>
              <a:t>13. 11. 2023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1572A-74AF-400A-9466-A50D192E767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73729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3.jpe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3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3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6.jpeg"/><Relationship Id="rId7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chart" Target="../charts/chart2.xml"/><Relationship Id="rId5" Type="http://schemas.openxmlformats.org/officeDocument/2006/relationships/image" Target="../media/image3.jpeg"/><Relationship Id="rId10" Type="http://schemas.openxmlformats.org/officeDocument/2006/relationships/chart" Target="../charts/chart1.xml"/><Relationship Id="rId4" Type="http://schemas.openxmlformats.org/officeDocument/2006/relationships/image" Target="../media/image7.jpe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image" Target="../media/image6.jpeg"/><Relationship Id="rId7" Type="http://schemas.openxmlformats.org/officeDocument/2006/relationships/chart" Target="../charts/chart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image" Target="../media/image3.jpeg"/><Relationship Id="rId4" Type="http://schemas.openxmlformats.org/officeDocument/2006/relationships/image" Target="../media/image7.jpeg"/><Relationship Id="rId9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3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o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343" y="-1"/>
            <a:ext cx="5747657" cy="6079459"/>
          </a:xfrm>
          <a:prstGeom prst="rect">
            <a:avLst/>
          </a:prstGeom>
        </p:spPr>
      </p:pic>
      <p:pic>
        <p:nvPicPr>
          <p:cNvPr id="4" name="Obrázo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7" y="68206"/>
            <a:ext cx="3530083" cy="1760802"/>
          </a:xfrm>
          <a:prstGeom prst="rect">
            <a:avLst/>
          </a:prstGeom>
        </p:spPr>
      </p:pic>
      <p:pic>
        <p:nvPicPr>
          <p:cNvPr id="5" name="Obrázo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155" y="5593860"/>
            <a:ext cx="2785870" cy="885323"/>
          </a:xfrm>
          <a:prstGeom prst="rect">
            <a:avLst/>
          </a:prstGeom>
        </p:spPr>
      </p:pic>
      <p:pic>
        <p:nvPicPr>
          <p:cNvPr id="6" name="Obrázo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51" y="5342597"/>
            <a:ext cx="4939066" cy="1136586"/>
          </a:xfrm>
          <a:prstGeom prst="rect">
            <a:avLst/>
          </a:prstGeom>
        </p:spPr>
      </p:pic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629738" y="1829008"/>
            <a:ext cx="10932524" cy="2573271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</a:pPr>
            <a:r>
              <a:rPr lang="sk-SK" sz="2800" b="1" dirty="0">
                <a:solidFill>
                  <a:srgbClr val="006600"/>
                </a:solidFill>
                <a:effectLst/>
                <a:latin typeface="+mn-lt"/>
                <a:ea typeface="Times New Roman" panose="02020603050405020304" pitchFamily="18" charset="0"/>
              </a:rPr>
              <a:t>ARTEMIS</a:t>
            </a:r>
            <a:br>
              <a:rPr lang="sk-SK" sz="2000" b="1" dirty="0">
                <a:solidFill>
                  <a:srgbClr val="006600"/>
                </a:solidFill>
                <a:effectLst/>
                <a:latin typeface="+mn-lt"/>
                <a:ea typeface="Times New Roman" panose="02020603050405020304" pitchFamily="18" charset="0"/>
              </a:rPr>
            </a:br>
            <a:r>
              <a:rPr lang="sk-SK" sz="2400" b="1" dirty="0" err="1">
                <a:solidFill>
                  <a:srgbClr val="006600"/>
                </a:solidFill>
                <a:effectLst/>
                <a:latin typeface="+mn-lt"/>
                <a:ea typeface="Times New Roman" panose="02020603050405020304" pitchFamily="18" charset="0"/>
              </a:rPr>
              <a:t>Agro</a:t>
            </a:r>
            <a:r>
              <a:rPr lang="sk-SK" sz="2400" b="1" dirty="0">
                <a:solidFill>
                  <a:srgbClr val="006600"/>
                </a:solidFill>
                <a:effectLst/>
                <a:latin typeface="+mn-lt"/>
                <a:ea typeface="Times New Roman" panose="02020603050405020304" pitchFamily="18" charset="0"/>
              </a:rPr>
              <a:t>-ekologické stratégie na podporu zmierňovania a adaptácie zmeny klímy zlepšením služieb pôdneho ekosystému a udržateľnej produkcie plodín</a:t>
            </a:r>
            <a:br>
              <a:rPr lang="sk-SK" sz="2400" b="1" dirty="0">
                <a:latin typeface="+mn-lt"/>
              </a:rPr>
            </a:br>
            <a:r>
              <a:rPr lang="sk-SK" sz="2000" i="1" dirty="0">
                <a:latin typeface="+mn-lt"/>
              </a:rPr>
              <a:t>Miriam </a:t>
            </a:r>
            <a:r>
              <a:rPr lang="sk-SK" sz="2000" i="1" dirty="0" err="1">
                <a:latin typeface="+mn-lt"/>
              </a:rPr>
              <a:t>Kizeková</a:t>
            </a:r>
            <a:r>
              <a:rPr lang="sk-SK" sz="2000" i="1" dirty="0">
                <a:latin typeface="+mn-lt"/>
              </a:rPr>
              <a:t>, Norbert </a:t>
            </a:r>
            <a:r>
              <a:rPr lang="sk-SK" sz="2000" i="1" dirty="0" err="1">
                <a:latin typeface="+mn-lt"/>
              </a:rPr>
              <a:t>Britaňák</a:t>
            </a:r>
            <a:r>
              <a:rPr lang="sk-SK" sz="2000" i="1" dirty="0">
                <a:latin typeface="+mn-lt"/>
              </a:rPr>
              <a:t>, Ľubica </a:t>
            </a:r>
            <a:r>
              <a:rPr lang="sk-SK" sz="2000" i="1" dirty="0" err="1">
                <a:latin typeface="+mn-lt"/>
              </a:rPr>
              <a:t>Malovcová</a:t>
            </a:r>
            <a:r>
              <a:rPr lang="sk-SK" sz="2000" i="1" dirty="0">
                <a:latin typeface="+mn-lt"/>
              </a:rPr>
              <a:t>, Miroslava </a:t>
            </a:r>
            <a:r>
              <a:rPr lang="sk-SK" sz="2000" i="1" dirty="0" err="1">
                <a:latin typeface="+mn-lt"/>
              </a:rPr>
              <a:t>Fusková</a:t>
            </a:r>
            <a:r>
              <a:rPr lang="sk-SK" sz="2000" i="1" dirty="0">
                <a:latin typeface="+mn-lt"/>
              </a:rPr>
              <a:t>, Nina </a:t>
            </a:r>
            <a:r>
              <a:rPr lang="sk-SK" sz="2000" i="1" dirty="0" err="1">
                <a:latin typeface="+mn-lt"/>
              </a:rPr>
              <a:t>Pastieriková</a:t>
            </a:r>
            <a:endParaRPr lang="sk-SK" sz="2000" i="1" dirty="0">
              <a:latin typeface="+mn-lt"/>
            </a:endParaRPr>
          </a:p>
        </p:txBody>
      </p:sp>
      <p:pic>
        <p:nvPicPr>
          <p:cNvPr id="3" name="Obrázok 2" descr="Obrázok, na ktorom je text, logo, písmo, grafika&#10;&#10;Automaticky generovaný popis">
            <a:extLst>
              <a:ext uri="{FF2B5EF4-FFF2-40B4-BE49-F238E27FC236}">
                <a16:creationId xmlns:a16="http://schemas.microsoft.com/office/drawing/2014/main" id="{49A7601B-B879-E574-E01C-39BC0B05CC9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897" y="125647"/>
            <a:ext cx="3413760" cy="170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163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ok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626" y="0"/>
            <a:ext cx="5747657" cy="6079459"/>
          </a:xfrm>
          <a:prstGeom prst="rect">
            <a:avLst/>
          </a:prstGeom>
        </p:spPr>
      </p:pic>
      <p:grpSp>
        <p:nvGrpSpPr>
          <p:cNvPr id="8" name="Skupina 7"/>
          <p:cNvGrpSpPr/>
          <p:nvPr/>
        </p:nvGrpSpPr>
        <p:grpSpPr>
          <a:xfrm>
            <a:off x="390762" y="167150"/>
            <a:ext cx="6078864" cy="1297856"/>
            <a:chOff x="184285" y="0"/>
            <a:chExt cx="11208029" cy="2334530"/>
          </a:xfrm>
        </p:grpSpPr>
        <p:pic>
          <p:nvPicPr>
            <p:cNvPr id="2" name="Obrázok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285" y="0"/>
              <a:ext cx="4676334" cy="2334530"/>
            </a:xfrm>
            <a:prstGeom prst="rect">
              <a:avLst/>
            </a:prstGeom>
          </p:spPr>
        </p:pic>
        <p:pic>
          <p:nvPicPr>
            <p:cNvPr id="3" name="Obrázok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5767" y="369162"/>
              <a:ext cx="6086547" cy="1400646"/>
            </a:xfrm>
            <a:prstGeom prst="rect">
              <a:avLst/>
            </a:prstGeom>
          </p:spPr>
        </p:pic>
      </p:grpSp>
      <p:pic>
        <p:nvPicPr>
          <p:cNvPr id="10" name="Obrázo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155" y="5593860"/>
            <a:ext cx="2785870" cy="885323"/>
          </a:xfrm>
          <a:prstGeom prst="rect">
            <a:avLst/>
          </a:prstGeom>
        </p:spPr>
      </p:pic>
      <p:sp>
        <p:nvSpPr>
          <p:cNvPr id="6" name="Nadpis 5">
            <a:extLst>
              <a:ext uri="{FF2B5EF4-FFF2-40B4-BE49-F238E27FC236}">
                <a16:creationId xmlns:a16="http://schemas.microsoft.com/office/drawing/2014/main" id="{5A46FB3C-8293-ADC1-2780-185FD72A3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1640" y="5994352"/>
            <a:ext cx="2650821" cy="570237"/>
          </a:xfrm>
        </p:spPr>
        <p:txBody>
          <a:bodyPr>
            <a:normAutofit/>
          </a:bodyPr>
          <a:lstStyle/>
          <a:p>
            <a:r>
              <a:rPr lang="sk-SK" sz="2000" b="1" dirty="0">
                <a:latin typeface="+mn-lt"/>
              </a:rPr>
              <a:t>Ďakujem za pozornosť</a:t>
            </a:r>
          </a:p>
        </p:txBody>
      </p:sp>
      <p:pic>
        <p:nvPicPr>
          <p:cNvPr id="12" name="Obrázok 11" descr="Obrázok, na ktorom je ošatenie, osoba, obuv, žena&#10;&#10;Automaticky generovaný popis">
            <a:extLst>
              <a:ext uri="{FF2B5EF4-FFF2-40B4-BE49-F238E27FC236}">
                <a16:creationId xmlns:a16="http://schemas.microsoft.com/office/drawing/2014/main" id="{1656260D-8C48-65F6-D75C-5711DAE72F3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49" y="1744931"/>
            <a:ext cx="5303520" cy="3977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191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Obrázok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589" y="-42938"/>
            <a:ext cx="5747657" cy="6079459"/>
          </a:xfrm>
          <a:prstGeom prst="rect">
            <a:avLst/>
          </a:prstGeom>
        </p:spPr>
      </p:pic>
      <p:grpSp>
        <p:nvGrpSpPr>
          <p:cNvPr id="13" name="Skupina 12"/>
          <p:cNvGrpSpPr/>
          <p:nvPr/>
        </p:nvGrpSpPr>
        <p:grpSpPr>
          <a:xfrm>
            <a:off x="390762" y="167150"/>
            <a:ext cx="6078864" cy="1297856"/>
            <a:chOff x="184285" y="0"/>
            <a:chExt cx="11208029" cy="2334530"/>
          </a:xfrm>
        </p:grpSpPr>
        <p:pic>
          <p:nvPicPr>
            <p:cNvPr id="14" name="Obrázok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285" y="0"/>
              <a:ext cx="4676334" cy="2334530"/>
            </a:xfrm>
            <a:prstGeom prst="rect">
              <a:avLst/>
            </a:prstGeom>
          </p:spPr>
        </p:pic>
        <p:pic>
          <p:nvPicPr>
            <p:cNvPr id="15" name="Obrázok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5767" y="369162"/>
              <a:ext cx="6086547" cy="1400646"/>
            </a:xfrm>
            <a:prstGeom prst="rect">
              <a:avLst/>
            </a:prstGeom>
          </p:spPr>
        </p:pic>
      </p:grpSp>
      <p:pic>
        <p:nvPicPr>
          <p:cNvPr id="16" name="Obrázok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155" y="5593860"/>
            <a:ext cx="2785870" cy="885323"/>
          </a:xfrm>
          <a:prstGeom prst="rect">
            <a:avLst/>
          </a:prstGeom>
        </p:spPr>
      </p:pic>
      <p:pic>
        <p:nvPicPr>
          <p:cNvPr id="2" name="Obrázok 1" descr="Obrázok, na ktorom je text, logo, písmo, grafika&#10;&#10;Automaticky generovaný popis">
            <a:extLst>
              <a:ext uri="{FF2B5EF4-FFF2-40B4-BE49-F238E27FC236}">
                <a16:creationId xmlns:a16="http://schemas.microsoft.com/office/drawing/2014/main" id="{0C9B368E-6919-4AFA-15B0-B6AD5463CB8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11" y="5408898"/>
            <a:ext cx="2682240" cy="1341120"/>
          </a:xfrm>
          <a:prstGeom prst="rect">
            <a:avLst/>
          </a:prstGeom>
        </p:spPr>
      </p:pic>
      <p:sp>
        <p:nvSpPr>
          <p:cNvPr id="4" name="BlokTextu 3">
            <a:extLst>
              <a:ext uri="{FF2B5EF4-FFF2-40B4-BE49-F238E27FC236}">
                <a16:creationId xmlns:a16="http://schemas.microsoft.com/office/drawing/2014/main" id="{4F6C35A9-C09C-D676-30DC-21715A802E0B}"/>
              </a:ext>
            </a:extLst>
          </p:cNvPr>
          <p:cNvSpPr txBox="1"/>
          <p:nvPr/>
        </p:nvSpPr>
        <p:spPr>
          <a:xfrm>
            <a:off x="552819" y="1958334"/>
            <a:ext cx="11556427" cy="29649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800"/>
              </a:spcAft>
            </a:pPr>
            <a:r>
              <a:rPr lang="sk-SK" sz="20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Ciele projektu</a:t>
            </a:r>
          </a:p>
          <a:p>
            <a:pPr marL="285750" indent="-285750" algn="l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sk-SK" sz="20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Nové poznatky o odolnosti vybraných </a:t>
            </a:r>
            <a:r>
              <a:rPr lang="sk-SK" sz="2000" b="1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agro</a:t>
            </a:r>
            <a:r>
              <a:rPr lang="sk-SK" sz="20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-ekosystémov odolávať extrémnym klimatickým podmienkam  </a:t>
            </a:r>
          </a:p>
          <a:p>
            <a:pPr marL="285750" indent="-285750" algn="l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sk-SK" sz="20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Lepšie vedomosti o tom, ako rôzne spôsoby hospodárenia v rámci </a:t>
            </a:r>
            <a:r>
              <a:rPr lang="sk-SK" sz="2000" b="1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agro</a:t>
            </a:r>
            <a:r>
              <a:rPr lang="sk-SK" sz="20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-ekosystémov ovplyvňujú pôdne ekosystémové služby  </a:t>
            </a:r>
          </a:p>
          <a:p>
            <a:pPr marL="285750" indent="-285750" algn="l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sk-SK" sz="20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Vypracovanie </a:t>
            </a:r>
            <a:r>
              <a:rPr lang="sk-SK" sz="2000" b="1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meta</a:t>
            </a:r>
            <a:r>
              <a:rPr lang="sk-SK" sz="20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-analýzy v európskom meradle, ktorá umožní kvantitatívne zhrnúť súčasné poznatky a výsledky o príspevku pôdy k ekosystémovým službám súvisiacich so zmierňovaním klimatickej zmeny a trvalo udržateľnou poľnohospodárskou produkciou v </a:t>
            </a:r>
            <a:r>
              <a:rPr lang="sk-SK" sz="2000" b="1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agro</a:t>
            </a:r>
            <a:r>
              <a:rPr lang="sk-SK" sz="20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-ekosystémoch </a:t>
            </a:r>
          </a:p>
          <a:p>
            <a:pPr marL="285750" indent="-285750" algn="l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sk-SK" sz="20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Poskytnúť odborníkom vedecky podložené praktické poznatky o udržateľnosti </a:t>
            </a:r>
            <a:r>
              <a:rPr lang="sk-SK" sz="2000" b="1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agro</a:t>
            </a:r>
            <a:r>
              <a:rPr lang="sk-SK" sz="20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-ekosystémov  </a:t>
            </a:r>
          </a:p>
        </p:txBody>
      </p:sp>
    </p:spTree>
    <p:extLst>
      <p:ext uri="{BB962C8B-B14F-4D97-AF65-F5344CB8AC3E}">
        <p14:creationId xmlns:p14="http://schemas.microsoft.com/office/powerpoint/2010/main" val="393896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Skupina 7"/>
          <p:cNvGrpSpPr/>
          <p:nvPr/>
        </p:nvGrpSpPr>
        <p:grpSpPr>
          <a:xfrm>
            <a:off x="390762" y="167150"/>
            <a:ext cx="6078864" cy="1297856"/>
            <a:chOff x="184285" y="0"/>
            <a:chExt cx="11208029" cy="2334530"/>
          </a:xfrm>
        </p:grpSpPr>
        <p:pic>
          <p:nvPicPr>
            <p:cNvPr id="2" name="Obrázok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285" y="0"/>
              <a:ext cx="4676334" cy="2334530"/>
            </a:xfrm>
            <a:prstGeom prst="rect">
              <a:avLst/>
            </a:prstGeom>
          </p:spPr>
        </p:pic>
        <p:pic>
          <p:nvPicPr>
            <p:cNvPr id="3" name="Obrázok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5767" y="369162"/>
              <a:ext cx="6086547" cy="1400646"/>
            </a:xfrm>
            <a:prstGeom prst="rect">
              <a:avLst/>
            </a:prstGeom>
          </p:spPr>
        </p:pic>
      </p:grpSp>
      <p:pic>
        <p:nvPicPr>
          <p:cNvPr id="10" name="Obrázo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155" y="5593860"/>
            <a:ext cx="2785870" cy="885323"/>
          </a:xfrm>
          <a:prstGeom prst="rect">
            <a:avLst/>
          </a:prstGeom>
        </p:spPr>
      </p:pic>
      <p:pic>
        <p:nvPicPr>
          <p:cNvPr id="4" name="Zástupný objekt pre obsah 3">
            <a:extLst>
              <a:ext uri="{FF2B5EF4-FFF2-40B4-BE49-F238E27FC236}">
                <a16:creationId xmlns:a16="http://schemas.microsoft.com/office/drawing/2014/main" id="{FE78CE5C-1C48-40EB-5481-3DED3A71D3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390762" y="1754131"/>
            <a:ext cx="6008129" cy="3349737"/>
          </a:xfrm>
          <a:prstGeom prst="rect">
            <a:avLst/>
          </a:prstGeom>
        </p:spPr>
      </p:pic>
      <p:sp>
        <p:nvSpPr>
          <p:cNvPr id="5" name="Zástupný objekt pre obsah 5">
            <a:extLst>
              <a:ext uri="{FF2B5EF4-FFF2-40B4-BE49-F238E27FC236}">
                <a16:creationId xmlns:a16="http://schemas.microsoft.com/office/drawing/2014/main" id="{35613054-CB16-DCCA-7F57-A9E96977958C}"/>
              </a:ext>
            </a:extLst>
          </p:cNvPr>
          <p:cNvSpPr txBox="1">
            <a:spLocks/>
          </p:cNvSpPr>
          <p:nvPr/>
        </p:nvSpPr>
        <p:spPr>
          <a:xfrm>
            <a:off x="6652506" y="1754130"/>
            <a:ext cx="5331612" cy="3349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k-SK" sz="2000" b="1" dirty="0"/>
              <a:t>12 vedecko-výskumných organizácií, 7 krajín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sk-SK" sz="1800" dirty="0" err="1"/>
              <a:t>Agroscope</a:t>
            </a:r>
            <a:r>
              <a:rPr lang="sk-SK" sz="1800" dirty="0"/>
              <a:t> (CH)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sk-SK" sz="1800" dirty="0"/>
              <a:t>CREA, ERSAF, CRN, ENEA, AGRIS (IT)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sk-SK" sz="1800" dirty="0"/>
              <a:t>LUKE (FI)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sk-SK" sz="1800" dirty="0"/>
              <a:t>EV-ILVO, CRAW (BE)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sk-SK" sz="1800" dirty="0"/>
              <a:t>NPPC (SK)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sk-SK" sz="1800" dirty="0"/>
              <a:t>BIOS </a:t>
            </a:r>
            <a:r>
              <a:rPr lang="sk-SK" sz="1800" dirty="0" err="1"/>
              <a:t>Science</a:t>
            </a:r>
            <a:r>
              <a:rPr lang="sk-SK" sz="1800" dirty="0"/>
              <a:t> </a:t>
            </a:r>
            <a:r>
              <a:rPr lang="sk-SK" sz="1800" dirty="0" err="1"/>
              <a:t>Austria</a:t>
            </a:r>
            <a:r>
              <a:rPr lang="sk-SK" sz="1800" dirty="0"/>
              <a:t> (AT)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sk-SK" sz="1800" dirty="0"/>
              <a:t>INIA-CSIC (ES)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sk-SK" sz="2000" b="1" dirty="0"/>
              <a:t>12 </a:t>
            </a:r>
            <a:r>
              <a:rPr lang="sk-SK" sz="2000" b="1" dirty="0" err="1"/>
              <a:t>LTEs</a:t>
            </a:r>
            <a:r>
              <a:rPr lang="sk-SK" sz="2000" b="1" dirty="0"/>
              <a:t>, 6 environmentálnych zón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sk-SK" sz="2000" b="1" dirty="0"/>
              <a:t>6 majákových fariem, 4 environmentálne zóny</a:t>
            </a:r>
          </a:p>
        </p:txBody>
      </p:sp>
    </p:spTree>
    <p:extLst>
      <p:ext uri="{BB962C8B-B14F-4D97-AF65-F5344CB8AC3E}">
        <p14:creationId xmlns:p14="http://schemas.microsoft.com/office/powerpoint/2010/main" val="2331901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ok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626" y="0"/>
            <a:ext cx="5747657" cy="6079459"/>
          </a:xfrm>
          <a:prstGeom prst="rect">
            <a:avLst/>
          </a:prstGeom>
        </p:spPr>
      </p:pic>
      <p:grpSp>
        <p:nvGrpSpPr>
          <p:cNvPr id="8" name="Skupina 7"/>
          <p:cNvGrpSpPr/>
          <p:nvPr/>
        </p:nvGrpSpPr>
        <p:grpSpPr>
          <a:xfrm>
            <a:off x="390762" y="167150"/>
            <a:ext cx="6078864" cy="1297856"/>
            <a:chOff x="184285" y="0"/>
            <a:chExt cx="11208029" cy="2334530"/>
          </a:xfrm>
        </p:grpSpPr>
        <p:pic>
          <p:nvPicPr>
            <p:cNvPr id="2" name="Obrázok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285" y="0"/>
              <a:ext cx="4676334" cy="2334530"/>
            </a:xfrm>
            <a:prstGeom prst="rect">
              <a:avLst/>
            </a:prstGeom>
          </p:spPr>
        </p:pic>
        <p:pic>
          <p:nvPicPr>
            <p:cNvPr id="3" name="Obrázok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5767" y="369162"/>
              <a:ext cx="6086547" cy="1400646"/>
            </a:xfrm>
            <a:prstGeom prst="rect">
              <a:avLst/>
            </a:prstGeom>
          </p:spPr>
        </p:pic>
      </p:grpSp>
      <p:pic>
        <p:nvPicPr>
          <p:cNvPr id="10" name="Obrázo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155" y="5593860"/>
            <a:ext cx="2785870" cy="885323"/>
          </a:xfrm>
          <a:prstGeom prst="rect">
            <a:avLst/>
          </a:prstGeom>
        </p:spPr>
      </p:pic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FB6F92BE-E400-AC49-BD17-4FA4798C5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8193" y="1465006"/>
            <a:ext cx="5747657" cy="4079875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b="1" dirty="0"/>
              <a:t>Koordinátor Klaus </a:t>
            </a:r>
            <a:r>
              <a:rPr lang="sk-SK" b="1" dirty="0" err="1"/>
              <a:t>Jarosch</a:t>
            </a:r>
            <a:r>
              <a:rPr lang="sk-SK" b="1" dirty="0"/>
              <a:t> (AGS)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b="1" dirty="0"/>
              <a:t>Zástupca koordinátora: </a:t>
            </a:r>
            <a:r>
              <a:rPr lang="sk-SK" b="1" dirty="0" err="1"/>
              <a:t>Claudia</a:t>
            </a:r>
            <a:r>
              <a:rPr lang="sk-SK" b="1" dirty="0"/>
              <a:t> </a:t>
            </a:r>
            <a:r>
              <a:rPr lang="sk-SK" b="1" dirty="0" err="1"/>
              <a:t>Di</a:t>
            </a:r>
            <a:r>
              <a:rPr lang="sk-SK" b="1" dirty="0"/>
              <a:t> </a:t>
            </a:r>
            <a:r>
              <a:rPr lang="sk-SK" b="1" dirty="0" err="1"/>
              <a:t>Bene</a:t>
            </a:r>
            <a:r>
              <a:rPr lang="sk-SK" b="1" dirty="0"/>
              <a:t> (CREA)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sk-SK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b="1" dirty="0"/>
              <a:t>WP1 Koordinácia a manažment (AGS, CH)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sk-SK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b="1" dirty="0"/>
              <a:t>WP2 Identifikácia </a:t>
            </a:r>
            <a:r>
              <a:rPr lang="sk-SK" b="1" dirty="0" err="1"/>
              <a:t>agro</a:t>
            </a:r>
            <a:r>
              <a:rPr lang="sk-SK" b="1" dirty="0"/>
              <a:t>-ekologických systémov, a pôdnych vlastností, ktoré posilňujú stabilitu úrody využitím výsledkov z dlhodobých pokusov (AGS, CH)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sk-SK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b="1" dirty="0"/>
              <a:t>WP3 </a:t>
            </a:r>
            <a:r>
              <a:rPr lang="sk-SK" b="1" dirty="0" err="1"/>
              <a:t>Identifikáca</a:t>
            </a:r>
            <a:r>
              <a:rPr lang="sk-SK" b="1" dirty="0"/>
              <a:t> najlepších </a:t>
            </a:r>
            <a:r>
              <a:rPr lang="sk-SK" b="1" dirty="0" err="1"/>
              <a:t>agro</a:t>
            </a:r>
            <a:r>
              <a:rPr lang="sk-SK" b="1" dirty="0"/>
              <a:t>-ekologických postupov, ktoré posilňujú zdravie pôdy v klimatickej zmene (CREA, IT)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sk-SK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b="1" dirty="0"/>
              <a:t>WP4 </a:t>
            </a:r>
            <a:r>
              <a:rPr lang="sk-SK" b="1" dirty="0" err="1"/>
              <a:t>Meta</a:t>
            </a:r>
            <a:r>
              <a:rPr lang="sk-SK" b="1" dirty="0"/>
              <a:t>-analýza ekosystémových služieb pôdy v rôznych </a:t>
            </a:r>
            <a:r>
              <a:rPr lang="sk-SK" b="1" dirty="0" err="1"/>
              <a:t>agro</a:t>
            </a:r>
            <a:r>
              <a:rPr lang="sk-SK" b="1" dirty="0"/>
              <a:t>-ekologických systémoch LUKE (FI)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sk-SK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b="1" dirty="0"/>
              <a:t>WP5 Vytvorenie rámca pre sieť </a:t>
            </a:r>
            <a:r>
              <a:rPr lang="sk-SK" b="1" dirty="0" err="1"/>
              <a:t>agro</a:t>
            </a:r>
            <a:r>
              <a:rPr lang="sk-SK" b="1" dirty="0"/>
              <a:t>-ekologických majákových fariem  a sledovania kvality pôdy a ekosystémových služieb (EV-ILVO, BE)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sk-SK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k-SK" b="1" dirty="0">
                <a:solidFill>
                  <a:srgbClr val="FF0000"/>
                </a:solidFill>
              </a:rPr>
              <a:t>WP6 </a:t>
            </a:r>
            <a:r>
              <a:rPr lang="sk-SK" b="1" dirty="0" err="1">
                <a:solidFill>
                  <a:srgbClr val="FF0000"/>
                </a:solidFill>
              </a:rPr>
              <a:t>Diseminácia</a:t>
            </a:r>
            <a:r>
              <a:rPr lang="sk-SK" b="1" dirty="0">
                <a:solidFill>
                  <a:srgbClr val="FF0000"/>
                </a:solidFill>
              </a:rPr>
              <a:t> a komunikácia (NPPC, SK) </a:t>
            </a:r>
          </a:p>
        </p:txBody>
      </p:sp>
      <p:pic>
        <p:nvPicPr>
          <p:cNvPr id="5" name="Obrázok 4" descr="Obrázok, na ktorom je text, snímka obrazovky, značka, písmo&#10;&#10;Automaticky generovaný popis">
            <a:extLst>
              <a:ext uri="{FF2B5EF4-FFF2-40B4-BE49-F238E27FC236}">
                <a16:creationId xmlns:a16="http://schemas.microsoft.com/office/drawing/2014/main" id="{EEA2CDB2-1CA4-A9A5-9599-41BE3E2CE0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13" y="1290984"/>
            <a:ext cx="5773887" cy="408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336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ok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626" y="0"/>
            <a:ext cx="5747657" cy="6079459"/>
          </a:xfrm>
          <a:prstGeom prst="rect">
            <a:avLst/>
          </a:prstGeom>
        </p:spPr>
      </p:pic>
      <p:grpSp>
        <p:nvGrpSpPr>
          <p:cNvPr id="8" name="Skupina 7"/>
          <p:cNvGrpSpPr/>
          <p:nvPr/>
        </p:nvGrpSpPr>
        <p:grpSpPr>
          <a:xfrm>
            <a:off x="390762" y="167150"/>
            <a:ext cx="6078864" cy="1297856"/>
            <a:chOff x="184285" y="0"/>
            <a:chExt cx="11208029" cy="2334530"/>
          </a:xfrm>
        </p:grpSpPr>
        <p:pic>
          <p:nvPicPr>
            <p:cNvPr id="2" name="Obrázok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285" y="0"/>
              <a:ext cx="4676334" cy="2334530"/>
            </a:xfrm>
            <a:prstGeom prst="rect">
              <a:avLst/>
            </a:prstGeom>
          </p:spPr>
        </p:pic>
        <p:pic>
          <p:nvPicPr>
            <p:cNvPr id="3" name="Obrázok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5767" y="369162"/>
              <a:ext cx="6086547" cy="1400646"/>
            </a:xfrm>
            <a:prstGeom prst="rect">
              <a:avLst/>
            </a:prstGeom>
          </p:spPr>
        </p:pic>
      </p:grpSp>
      <p:pic>
        <p:nvPicPr>
          <p:cNvPr id="10" name="Obrázo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155" y="5593860"/>
            <a:ext cx="2785870" cy="885323"/>
          </a:xfrm>
          <a:prstGeom prst="rect">
            <a:avLst/>
          </a:prstGeom>
        </p:spPr>
      </p:pic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FB6F92BE-E400-AC49-BD17-4FA4798C5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289" y="2311805"/>
            <a:ext cx="11153735" cy="2493323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k-SK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WP1 Koordinácia a manažment (T1.3 </a:t>
            </a:r>
            <a:r>
              <a:rPr lang="sk-SK" sz="2400" b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Data</a:t>
            </a:r>
            <a:r>
              <a:rPr lang="sk-SK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management </a:t>
            </a:r>
            <a:r>
              <a:rPr lang="sk-SK" sz="2400" b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plan</a:t>
            </a:r>
            <a:r>
              <a:rPr lang="sk-SK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NPPC)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k-SK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WP2 </a:t>
            </a:r>
            <a:r>
              <a:rPr lang="sk-SK" sz="2400" b="1" dirty="0"/>
              <a:t>Identifikácia </a:t>
            </a:r>
            <a:r>
              <a:rPr lang="sk-SK" sz="2400" b="1" dirty="0" err="1"/>
              <a:t>agro</a:t>
            </a:r>
            <a:r>
              <a:rPr lang="sk-SK" sz="2400" b="1" dirty="0"/>
              <a:t>-ekologických systémov, a pôdnych vlastností, ktoré posilňujú stabilitu úrody využitím výsledkov z dlhodobých pokusov </a:t>
            </a:r>
            <a:r>
              <a:rPr lang="en-GB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(NPPC Partner)</a:t>
            </a:r>
            <a:endParaRPr lang="sk-SK" sz="2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k-SK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WP6 </a:t>
            </a:r>
            <a:r>
              <a:rPr lang="sk-SK" sz="2400" b="1" dirty="0" err="1"/>
              <a:t>Diseminácia</a:t>
            </a:r>
            <a:r>
              <a:rPr lang="sk-SK" sz="2400" b="1" dirty="0"/>
              <a:t> a komunikácia (NPPC, SK) </a:t>
            </a:r>
            <a:endParaRPr lang="sk-SK" sz="24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Nadpis 11">
            <a:extLst>
              <a:ext uri="{FF2B5EF4-FFF2-40B4-BE49-F238E27FC236}">
                <a16:creationId xmlns:a16="http://schemas.microsoft.com/office/drawing/2014/main" id="{E2D53796-65ED-0DD7-C532-09925DB83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924" y="1327899"/>
            <a:ext cx="10515600" cy="611889"/>
          </a:xfrm>
        </p:spPr>
        <p:txBody>
          <a:bodyPr>
            <a:normAutofit/>
          </a:bodyPr>
          <a:lstStyle/>
          <a:p>
            <a:pPr algn="ctr"/>
            <a:r>
              <a:rPr lang="sk-SK" sz="2800" b="1" dirty="0">
                <a:latin typeface="+mn-lt"/>
              </a:rPr>
              <a:t>Zapojenie NPPC</a:t>
            </a:r>
          </a:p>
        </p:txBody>
      </p:sp>
    </p:spTree>
    <p:extLst>
      <p:ext uri="{BB962C8B-B14F-4D97-AF65-F5344CB8AC3E}">
        <p14:creationId xmlns:p14="http://schemas.microsoft.com/office/powerpoint/2010/main" val="2488981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Skupina 7"/>
          <p:cNvGrpSpPr/>
          <p:nvPr/>
        </p:nvGrpSpPr>
        <p:grpSpPr>
          <a:xfrm>
            <a:off x="390762" y="125052"/>
            <a:ext cx="6078864" cy="1232963"/>
            <a:chOff x="184285" y="0"/>
            <a:chExt cx="11208029" cy="2334530"/>
          </a:xfrm>
        </p:grpSpPr>
        <p:pic>
          <p:nvPicPr>
            <p:cNvPr id="2" name="Obrázok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285" y="0"/>
              <a:ext cx="4676334" cy="2334530"/>
            </a:xfrm>
            <a:prstGeom prst="rect">
              <a:avLst/>
            </a:prstGeom>
          </p:spPr>
        </p:pic>
        <p:pic>
          <p:nvPicPr>
            <p:cNvPr id="3" name="Obrázok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5767" y="369162"/>
              <a:ext cx="6086547" cy="1400646"/>
            </a:xfrm>
            <a:prstGeom prst="rect">
              <a:avLst/>
            </a:prstGeom>
          </p:spPr>
        </p:pic>
      </p:grpSp>
      <p:pic>
        <p:nvPicPr>
          <p:cNvPr id="10" name="Obrázo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7032" y="5743838"/>
            <a:ext cx="2701221" cy="858746"/>
          </a:xfrm>
          <a:prstGeom prst="rect">
            <a:avLst/>
          </a:prstGeom>
        </p:spPr>
      </p:pic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FB6F92BE-E400-AC49-BD17-4FA4798C5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652" y="1648491"/>
            <a:ext cx="10515600" cy="182175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k-SK" sz="16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WP2</a:t>
            </a:r>
            <a:r>
              <a:rPr lang="sk-SK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k-SK" sz="1600" b="1" dirty="0"/>
              <a:t>Identifikácia </a:t>
            </a:r>
            <a:r>
              <a:rPr lang="sk-SK" sz="1600" b="1" dirty="0" err="1"/>
              <a:t>agro</a:t>
            </a:r>
            <a:r>
              <a:rPr lang="sk-SK" sz="1600" b="1" dirty="0"/>
              <a:t>-ekologických systémov, a pôdnych vlastností, ktoré posilňujú stabilitu úrody využitím výsledkov z dlhodobých pokusov </a:t>
            </a:r>
            <a:r>
              <a:rPr lang="en-GB" sz="16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(NPPC Partner)</a:t>
            </a:r>
            <a:endParaRPr lang="sk-SK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k-SK" sz="1600" b="1" dirty="0"/>
              <a:t>Dlhodobý pokus Borovce (VÚRV)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k-SK" sz="1600" dirty="0"/>
              <a:t>2 spôsoby hnojenia – minerálne hnojenie, minerálne hnojenie + organické hnojivo </a:t>
            </a:r>
            <a:r>
              <a:rPr lang="en-US" sz="1600" dirty="0" err="1"/>
              <a:t>Veget</a:t>
            </a:r>
            <a:r>
              <a:rPr lang="en-US" sz="1600" dirty="0"/>
              <a:t>®</a:t>
            </a:r>
            <a:endParaRPr lang="sk-SK" sz="160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k-SK" sz="1600" dirty="0"/>
              <a:t>Osevný postup: </a:t>
            </a:r>
            <a:r>
              <a:rPr lang="en-US" sz="1600" dirty="0"/>
              <a:t>40, 60, and 80%</a:t>
            </a:r>
            <a:r>
              <a:rPr lang="sk-SK" sz="1600" dirty="0"/>
              <a:t> zastúpenie obilnín (pšenica ozimná, jačmeň jarný, jačmeň ozimný, kukurica na siláž, zrnová kukurica, hrach)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sk-SK" sz="2800" b="1" dirty="0">
              <a:latin typeface="Bell MT" panose="02020503060305020303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sk-SK" dirty="0"/>
          </a:p>
        </p:txBody>
      </p:sp>
      <p:sp>
        <p:nvSpPr>
          <p:cNvPr id="12" name="Nadpis 11">
            <a:extLst>
              <a:ext uri="{FF2B5EF4-FFF2-40B4-BE49-F238E27FC236}">
                <a16:creationId xmlns:a16="http://schemas.microsoft.com/office/drawing/2014/main" id="{E2D53796-65ED-0DD7-C532-09925DB83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652" y="1114162"/>
            <a:ext cx="10515600" cy="611889"/>
          </a:xfrm>
        </p:spPr>
        <p:txBody>
          <a:bodyPr>
            <a:normAutofit/>
          </a:bodyPr>
          <a:lstStyle/>
          <a:p>
            <a:pPr algn="ctr"/>
            <a:r>
              <a:rPr lang="sk-SK" sz="2800" b="1" dirty="0">
                <a:latin typeface="+mn-lt"/>
              </a:rPr>
              <a:t>Zapojenie NPPC</a:t>
            </a:r>
          </a:p>
        </p:txBody>
      </p:sp>
      <p:pic>
        <p:nvPicPr>
          <p:cNvPr id="4" name="Obrázok 3" descr="Obrázok, na ktorom je trávnik, vonkajšie, obloha, pole&#10;&#10;Automaticky generovaný popis">
            <a:extLst>
              <a:ext uri="{FF2B5EF4-FFF2-40B4-BE49-F238E27FC236}">
                <a16:creationId xmlns:a16="http://schemas.microsoft.com/office/drawing/2014/main" id="{DEF589F2-F53F-E892-99D4-C3C64CC27C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7033" y="3488689"/>
            <a:ext cx="2563106" cy="1818742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815A9983-54CB-3B71-7C1E-782AC4E27A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890" y="3470242"/>
            <a:ext cx="2983031" cy="1837189"/>
          </a:xfrm>
          <a:prstGeom prst="rect">
            <a:avLst/>
          </a:prstGeom>
        </p:spPr>
      </p:pic>
      <p:pic>
        <p:nvPicPr>
          <p:cNvPr id="7" name="Obrázok 6">
            <a:extLst>
              <a:ext uri="{FF2B5EF4-FFF2-40B4-BE49-F238E27FC236}">
                <a16:creationId xmlns:a16="http://schemas.microsoft.com/office/drawing/2014/main" id="{24063669-E6AA-9DDE-9944-757F83F558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37128" y="3470242"/>
            <a:ext cx="3979814" cy="1748485"/>
          </a:xfrm>
          <a:prstGeom prst="rect">
            <a:avLst/>
          </a:prstGeom>
        </p:spPr>
      </p:pic>
      <p:pic>
        <p:nvPicPr>
          <p:cNvPr id="9" name="Obrázok 8">
            <a:extLst>
              <a:ext uri="{FF2B5EF4-FFF2-40B4-BE49-F238E27FC236}">
                <a16:creationId xmlns:a16="http://schemas.microsoft.com/office/drawing/2014/main" id="{3F3F1E35-D9D5-F16B-7AFB-0C5457761EE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93612" y="5422533"/>
            <a:ext cx="3866845" cy="122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61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ok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461" y="473536"/>
            <a:ext cx="5747657" cy="6079459"/>
          </a:xfrm>
          <a:prstGeom prst="rect">
            <a:avLst/>
          </a:prstGeom>
        </p:spPr>
      </p:pic>
      <p:grpSp>
        <p:nvGrpSpPr>
          <p:cNvPr id="8" name="Skupina 7"/>
          <p:cNvGrpSpPr/>
          <p:nvPr/>
        </p:nvGrpSpPr>
        <p:grpSpPr>
          <a:xfrm>
            <a:off x="390762" y="167150"/>
            <a:ext cx="6078864" cy="1297856"/>
            <a:chOff x="184285" y="0"/>
            <a:chExt cx="11208029" cy="2334530"/>
          </a:xfrm>
        </p:grpSpPr>
        <p:pic>
          <p:nvPicPr>
            <p:cNvPr id="2" name="Obrázok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285" y="0"/>
              <a:ext cx="4676334" cy="2334530"/>
            </a:xfrm>
            <a:prstGeom prst="rect">
              <a:avLst/>
            </a:prstGeom>
          </p:spPr>
        </p:pic>
        <p:pic>
          <p:nvPicPr>
            <p:cNvPr id="3" name="Obrázok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5767" y="369162"/>
              <a:ext cx="6086547" cy="1400646"/>
            </a:xfrm>
            <a:prstGeom prst="rect">
              <a:avLst/>
            </a:prstGeom>
          </p:spPr>
        </p:pic>
      </p:grpSp>
      <p:pic>
        <p:nvPicPr>
          <p:cNvPr id="10" name="Obrázo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6678" y="5874188"/>
            <a:ext cx="2785870" cy="885323"/>
          </a:xfrm>
          <a:prstGeom prst="rect">
            <a:avLst/>
          </a:prstGeom>
        </p:spPr>
      </p:pic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FB6F92BE-E400-AC49-BD17-4FA4798C5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974" y="1965512"/>
            <a:ext cx="11327143" cy="435133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k-SK" sz="16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WP2</a:t>
            </a:r>
            <a:r>
              <a:rPr lang="sk-SK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k-SK" sz="1600" b="1" dirty="0"/>
              <a:t>Identifikácia </a:t>
            </a:r>
            <a:r>
              <a:rPr lang="sk-SK" sz="1600" b="1" dirty="0" err="1"/>
              <a:t>agro</a:t>
            </a:r>
            <a:r>
              <a:rPr lang="sk-SK" sz="1600" b="1" dirty="0"/>
              <a:t>-ekologických systémov a pôdnych vlastností, ktoré posilňujú stabilitu úrody využitím výsledkov z dlhodobých pokusov </a:t>
            </a:r>
            <a:r>
              <a:rPr lang="en-GB" sz="16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(NPPC Partner)</a:t>
            </a:r>
            <a:endParaRPr lang="sk-SK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k-SK" sz="1600" b="1" dirty="0"/>
              <a:t>Dlhodobý pokus Borovce (VÚRV)</a:t>
            </a:r>
          </a:p>
          <a:p>
            <a:pPr marL="0" indent="0">
              <a:buNone/>
            </a:pPr>
            <a:r>
              <a:rPr lang="sk-SK" sz="1600" b="1" dirty="0"/>
              <a:t>-vytvorenie databázy údajov o úrode, pôdnych vlastnostiach a poveternostných podmienkach a ich prvotné vyhodnotenie</a:t>
            </a:r>
          </a:p>
          <a:p>
            <a:pPr marL="0" indent="0">
              <a:buNone/>
            </a:pPr>
            <a:endParaRPr lang="sk-SK" dirty="0"/>
          </a:p>
        </p:txBody>
      </p:sp>
      <p:sp>
        <p:nvSpPr>
          <p:cNvPr id="12" name="Nadpis 11">
            <a:extLst>
              <a:ext uri="{FF2B5EF4-FFF2-40B4-BE49-F238E27FC236}">
                <a16:creationId xmlns:a16="http://schemas.microsoft.com/office/drawing/2014/main" id="{E2D53796-65ED-0DD7-C532-09925DB83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924" y="1259843"/>
            <a:ext cx="11327143" cy="611889"/>
          </a:xfrm>
        </p:spPr>
        <p:txBody>
          <a:bodyPr>
            <a:normAutofit/>
          </a:bodyPr>
          <a:lstStyle/>
          <a:p>
            <a:pPr algn="ctr"/>
            <a:r>
              <a:rPr lang="sk-SK" sz="2800" b="1" dirty="0">
                <a:latin typeface="+mn-lt"/>
              </a:rPr>
              <a:t>Zapojenie NPPC</a:t>
            </a:r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F33D4FAA-0630-19CF-51A2-C1F33FAECA7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3553" t="15453" r="33921" b="4666"/>
          <a:stretch/>
        </p:blipFill>
        <p:spPr>
          <a:xfrm>
            <a:off x="7954918" y="160977"/>
            <a:ext cx="892253" cy="1232604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7" name="Obrázok 6">
            <a:extLst>
              <a:ext uri="{FF2B5EF4-FFF2-40B4-BE49-F238E27FC236}">
                <a16:creationId xmlns:a16="http://schemas.microsoft.com/office/drawing/2014/main" id="{28871967-BC44-580F-A7A1-067DB298057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2894" t="15453" r="34000" b="4666"/>
          <a:stretch/>
        </p:blipFill>
        <p:spPr>
          <a:xfrm>
            <a:off x="10930351" y="167150"/>
            <a:ext cx="908164" cy="1232604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9" name="Obrázok 8">
            <a:extLst>
              <a:ext uri="{FF2B5EF4-FFF2-40B4-BE49-F238E27FC236}">
                <a16:creationId xmlns:a16="http://schemas.microsoft.com/office/drawing/2014/main" id="{D71228A5-0593-6681-83BA-4C6E6629376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3256" t="16246" r="33447" b="4666"/>
          <a:stretch/>
        </p:blipFill>
        <p:spPr>
          <a:xfrm>
            <a:off x="8940952" y="163980"/>
            <a:ext cx="913403" cy="1220367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3" name="Obrázok 12">
            <a:extLst>
              <a:ext uri="{FF2B5EF4-FFF2-40B4-BE49-F238E27FC236}">
                <a16:creationId xmlns:a16="http://schemas.microsoft.com/office/drawing/2014/main" id="{F21923D4-BC8E-066B-819B-AEADF6F8A40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3289" t="16246" r="33605" b="4666"/>
          <a:stretch/>
        </p:blipFill>
        <p:spPr>
          <a:xfrm>
            <a:off x="9928406" y="163980"/>
            <a:ext cx="908164" cy="1220367"/>
          </a:xfrm>
          <a:prstGeom prst="rect">
            <a:avLst/>
          </a:prstGeom>
          <a:ln>
            <a:solidFill>
              <a:srgbClr val="006600"/>
            </a:solidFill>
          </a:ln>
        </p:spPr>
      </p:pic>
      <p:graphicFrame>
        <p:nvGraphicFramePr>
          <p:cNvPr id="15" name="Graf 14">
            <a:extLst>
              <a:ext uri="{FF2B5EF4-FFF2-40B4-BE49-F238E27FC236}">
                <a16:creationId xmlns:a16="http://schemas.microsoft.com/office/drawing/2014/main" id="{F32F367D-9FFA-4973-A8D8-D18592C07B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9965129"/>
              </p:ext>
            </p:extLst>
          </p:nvPr>
        </p:nvGraphicFramePr>
        <p:xfrm>
          <a:off x="4819055" y="3426827"/>
          <a:ext cx="4365545" cy="2269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7" name="Graf 16">
            <a:extLst>
              <a:ext uri="{FF2B5EF4-FFF2-40B4-BE49-F238E27FC236}">
                <a16:creationId xmlns:a16="http://schemas.microsoft.com/office/drawing/2014/main" id="{05B06F9F-3D33-A0C7-D0D1-87E88DD1E1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120420"/>
              </p:ext>
            </p:extLst>
          </p:nvPr>
        </p:nvGraphicFramePr>
        <p:xfrm>
          <a:off x="652990" y="3429000"/>
          <a:ext cx="3957766" cy="2267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9" name="Nadpis 11">
            <a:extLst>
              <a:ext uri="{FF2B5EF4-FFF2-40B4-BE49-F238E27FC236}">
                <a16:creationId xmlns:a16="http://schemas.microsoft.com/office/drawing/2014/main" id="{24A7A22B-F723-A619-CB42-C299B033D202}"/>
              </a:ext>
            </a:extLst>
          </p:cNvPr>
          <p:cNvSpPr txBox="1">
            <a:spLocks/>
          </p:cNvSpPr>
          <p:nvPr/>
        </p:nvSpPr>
        <p:spPr>
          <a:xfrm>
            <a:off x="640923" y="5718309"/>
            <a:ext cx="3969833" cy="5322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1200" i="1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Úroda pšenice ozimnej pri hnojení minerálnym a organickým hnojivom </a:t>
            </a:r>
            <a:endParaRPr lang="sk-SK" sz="1200" b="1" dirty="0">
              <a:latin typeface="+mn-lt"/>
            </a:endParaRPr>
          </a:p>
        </p:txBody>
      </p:sp>
      <p:sp>
        <p:nvSpPr>
          <p:cNvPr id="20" name="Nadpis 11">
            <a:extLst>
              <a:ext uri="{FF2B5EF4-FFF2-40B4-BE49-F238E27FC236}">
                <a16:creationId xmlns:a16="http://schemas.microsoft.com/office/drawing/2014/main" id="{88EC83F7-E00D-FB0A-1DBF-934A9BA8B821}"/>
              </a:ext>
            </a:extLst>
          </p:cNvPr>
          <p:cNvSpPr txBox="1">
            <a:spLocks/>
          </p:cNvSpPr>
          <p:nvPr/>
        </p:nvSpPr>
        <p:spPr>
          <a:xfrm>
            <a:off x="4877338" y="5718309"/>
            <a:ext cx="3969833" cy="4226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1200" i="1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Úroda pšenice ozimnej pri hnojení minerálnym hnojivom </a:t>
            </a:r>
            <a:endParaRPr lang="sk-SK" sz="1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17438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ok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626" y="0"/>
            <a:ext cx="5747657" cy="6079459"/>
          </a:xfrm>
          <a:prstGeom prst="rect">
            <a:avLst/>
          </a:prstGeom>
        </p:spPr>
      </p:pic>
      <p:grpSp>
        <p:nvGrpSpPr>
          <p:cNvPr id="8" name="Skupina 7"/>
          <p:cNvGrpSpPr/>
          <p:nvPr/>
        </p:nvGrpSpPr>
        <p:grpSpPr>
          <a:xfrm>
            <a:off x="390762" y="167150"/>
            <a:ext cx="6078864" cy="1297856"/>
            <a:chOff x="184285" y="0"/>
            <a:chExt cx="11208029" cy="2334530"/>
          </a:xfrm>
        </p:grpSpPr>
        <p:pic>
          <p:nvPicPr>
            <p:cNvPr id="2" name="Obrázok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285" y="0"/>
              <a:ext cx="4676334" cy="2334530"/>
            </a:xfrm>
            <a:prstGeom prst="rect">
              <a:avLst/>
            </a:prstGeom>
          </p:spPr>
        </p:pic>
        <p:pic>
          <p:nvPicPr>
            <p:cNvPr id="3" name="Obrázok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5767" y="369162"/>
              <a:ext cx="6086547" cy="1400646"/>
            </a:xfrm>
            <a:prstGeom prst="rect">
              <a:avLst/>
            </a:prstGeom>
          </p:spPr>
        </p:pic>
      </p:grpSp>
      <p:pic>
        <p:nvPicPr>
          <p:cNvPr id="10" name="Obrázo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155" y="5593860"/>
            <a:ext cx="2785870" cy="885323"/>
          </a:xfrm>
          <a:prstGeom prst="rect">
            <a:avLst/>
          </a:prstGeom>
        </p:spPr>
      </p:pic>
      <p:graphicFrame>
        <p:nvGraphicFramePr>
          <p:cNvPr id="4" name="Graf 3">
            <a:extLst>
              <a:ext uri="{FF2B5EF4-FFF2-40B4-BE49-F238E27FC236}">
                <a16:creationId xmlns:a16="http://schemas.microsoft.com/office/drawing/2014/main" id="{31EE349E-7EF0-7451-D635-4B4A6E6234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6830306"/>
              </p:ext>
            </p:extLst>
          </p:nvPr>
        </p:nvGraphicFramePr>
        <p:xfrm>
          <a:off x="546390" y="1298159"/>
          <a:ext cx="3828593" cy="2297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7" name="Graf 6">
            <a:extLst>
              <a:ext uri="{FF2B5EF4-FFF2-40B4-BE49-F238E27FC236}">
                <a16:creationId xmlns:a16="http://schemas.microsoft.com/office/drawing/2014/main" id="{AF8AC859-0E7F-2399-C3E5-FCEF2C6B05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1749248"/>
              </p:ext>
            </p:extLst>
          </p:nvPr>
        </p:nvGraphicFramePr>
        <p:xfrm>
          <a:off x="546390" y="3952821"/>
          <a:ext cx="3870655" cy="2322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9" name="Graf 8">
            <a:extLst>
              <a:ext uri="{FF2B5EF4-FFF2-40B4-BE49-F238E27FC236}">
                <a16:creationId xmlns:a16="http://schemas.microsoft.com/office/drawing/2014/main" id="{7DE0C6F6-6FED-405B-9BDB-1A2D34675D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7340176"/>
              </p:ext>
            </p:extLst>
          </p:nvPr>
        </p:nvGraphicFramePr>
        <p:xfrm>
          <a:off x="4819055" y="3970521"/>
          <a:ext cx="3847999" cy="230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3" name="Graf 12">
            <a:extLst>
              <a:ext uri="{FF2B5EF4-FFF2-40B4-BE49-F238E27FC236}">
                <a16:creationId xmlns:a16="http://schemas.microsoft.com/office/drawing/2014/main" id="{A2D0C46B-EEF4-4DC5-8185-783FF95A59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6999829"/>
              </p:ext>
            </p:extLst>
          </p:nvPr>
        </p:nvGraphicFramePr>
        <p:xfrm>
          <a:off x="4758102" y="1293941"/>
          <a:ext cx="3933053" cy="230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6" name="Zástupný objekt pre obsah 5">
            <a:extLst>
              <a:ext uri="{FF2B5EF4-FFF2-40B4-BE49-F238E27FC236}">
                <a16:creationId xmlns:a16="http://schemas.microsoft.com/office/drawing/2014/main" id="{646774F9-A23E-5488-C30C-27B8E4E7F7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67973" y="1297343"/>
            <a:ext cx="3269411" cy="3484772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k-SK" sz="1800" dirty="0">
                <a:effectLst/>
                <a:ea typeface="Times New Roman" panose="02020603050405020304" pitchFamily="18" charset="0"/>
              </a:rPr>
              <a:t>lineárny nárast priemernej dennej teploty o 0,01 °C (P &lt; 0,05)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k-SK" sz="1800" dirty="0">
                <a:ea typeface="Times New Roman" panose="02020603050405020304" pitchFamily="18" charset="0"/>
              </a:rPr>
              <a:t>nepreukazný trend zníženia úhrnu zrážok </a:t>
            </a:r>
            <a:r>
              <a:rPr lang="sk-SK" sz="1800" dirty="0">
                <a:effectLst/>
                <a:ea typeface="Times New Roman" panose="02020603050405020304" pitchFamily="18" charset="0"/>
              </a:rPr>
              <a:t>v porovnaní s dlhodobým normálom (P = 0,302)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k-SK" sz="1800" dirty="0">
                <a:effectLst/>
                <a:ea typeface="Times New Roman" panose="02020603050405020304" pitchFamily="18" charset="0"/>
              </a:rPr>
              <a:t>vzťah medzi priemernou dennou teplotou a úrodou pšenice ozimnej -negatívna korelácia, štatisticky nepreukazný (r = - 0,004, P = 0,614)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k-SK" sz="1800" dirty="0">
                <a:ea typeface="Times New Roman" panose="02020603050405020304" pitchFamily="18" charset="0"/>
              </a:rPr>
              <a:t>p</a:t>
            </a:r>
            <a:r>
              <a:rPr lang="sk-SK" sz="1800" dirty="0">
                <a:effectLst/>
                <a:ea typeface="Times New Roman" panose="02020603050405020304" pitchFamily="18" charset="0"/>
              </a:rPr>
              <a:t>ozitívny vplyv zrážok na úrodu pšenice ozimnej korelácia (r =  0,186, P = 0,000)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54072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ok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626" y="0"/>
            <a:ext cx="5747657" cy="6079459"/>
          </a:xfrm>
          <a:prstGeom prst="rect">
            <a:avLst/>
          </a:prstGeom>
        </p:spPr>
      </p:pic>
      <p:grpSp>
        <p:nvGrpSpPr>
          <p:cNvPr id="8" name="Skupina 7"/>
          <p:cNvGrpSpPr/>
          <p:nvPr/>
        </p:nvGrpSpPr>
        <p:grpSpPr>
          <a:xfrm>
            <a:off x="390762" y="167150"/>
            <a:ext cx="6078864" cy="1297856"/>
            <a:chOff x="184285" y="0"/>
            <a:chExt cx="11208029" cy="2334530"/>
          </a:xfrm>
        </p:grpSpPr>
        <p:pic>
          <p:nvPicPr>
            <p:cNvPr id="2" name="Obrázok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285" y="0"/>
              <a:ext cx="4676334" cy="2334530"/>
            </a:xfrm>
            <a:prstGeom prst="rect">
              <a:avLst/>
            </a:prstGeom>
          </p:spPr>
        </p:pic>
        <p:pic>
          <p:nvPicPr>
            <p:cNvPr id="3" name="Obrázok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5767" y="369162"/>
              <a:ext cx="6086547" cy="1400646"/>
            </a:xfrm>
            <a:prstGeom prst="rect">
              <a:avLst/>
            </a:prstGeom>
          </p:spPr>
        </p:pic>
      </p:grpSp>
      <p:pic>
        <p:nvPicPr>
          <p:cNvPr id="10" name="Obrázo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155" y="5593860"/>
            <a:ext cx="2785870" cy="885323"/>
          </a:xfrm>
          <a:prstGeom prst="rect">
            <a:avLst/>
          </a:prstGeom>
        </p:spPr>
      </p:pic>
      <p:sp>
        <p:nvSpPr>
          <p:cNvPr id="5" name="Zástupný objekt pre obsah 5">
            <a:extLst>
              <a:ext uri="{FF2B5EF4-FFF2-40B4-BE49-F238E27FC236}">
                <a16:creationId xmlns:a16="http://schemas.microsoft.com/office/drawing/2014/main" id="{D13DCBA8-CDBC-EEF9-86A5-25B17C9F1181}"/>
              </a:ext>
            </a:extLst>
          </p:cNvPr>
          <p:cNvSpPr txBox="1">
            <a:spLocks/>
          </p:cNvSpPr>
          <p:nvPr/>
        </p:nvSpPr>
        <p:spPr>
          <a:xfrm>
            <a:off x="673652" y="2166711"/>
            <a:ext cx="4581742" cy="6872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sk-SK" sz="1200" b="1" dirty="0"/>
              <a:t>Vytvorenie a aktualizácia webovej stránky</a:t>
            </a: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sk-SK" sz="1200" b="1" dirty="0"/>
              <a:t>https://ejpsoil.eu/soil-research/eom4soil/into-dialogue/artemis</a:t>
            </a:r>
          </a:p>
        </p:txBody>
      </p:sp>
      <p:sp>
        <p:nvSpPr>
          <p:cNvPr id="14" name="Nadpis 11">
            <a:extLst>
              <a:ext uri="{FF2B5EF4-FFF2-40B4-BE49-F238E27FC236}">
                <a16:creationId xmlns:a16="http://schemas.microsoft.com/office/drawing/2014/main" id="{578098A1-3331-0D23-42B6-499D475FA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652" y="1114162"/>
            <a:ext cx="10515600" cy="611889"/>
          </a:xfrm>
        </p:spPr>
        <p:txBody>
          <a:bodyPr>
            <a:normAutofit/>
          </a:bodyPr>
          <a:lstStyle/>
          <a:p>
            <a:pPr algn="ctr"/>
            <a:r>
              <a:rPr lang="sk-SK" sz="2000" b="1" dirty="0">
                <a:latin typeface="+mn-lt"/>
              </a:rPr>
              <a:t>Zapojenie NPPC</a:t>
            </a:r>
          </a:p>
        </p:txBody>
      </p:sp>
      <p:pic>
        <p:nvPicPr>
          <p:cNvPr id="15" name="Obrázok 14">
            <a:extLst>
              <a:ext uri="{FF2B5EF4-FFF2-40B4-BE49-F238E27FC236}">
                <a16:creationId xmlns:a16="http://schemas.microsoft.com/office/drawing/2014/main" id="{CCB0AEFE-CC33-07E8-D7E6-06B01B85242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2901" r="8939" b="4666"/>
          <a:stretch/>
        </p:blipFill>
        <p:spPr>
          <a:xfrm>
            <a:off x="714975" y="2935202"/>
            <a:ext cx="4041794" cy="3726663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8" name="Obrázok 17">
            <a:extLst>
              <a:ext uri="{FF2B5EF4-FFF2-40B4-BE49-F238E27FC236}">
                <a16:creationId xmlns:a16="http://schemas.microsoft.com/office/drawing/2014/main" id="{E9648EC6-0FB8-67E6-FC40-CD483C4B59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90755" y="2935202"/>
            <a:ext cx="6400800" cy="3726662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9" name="Zástupný objekt pre obsah 5">
            <a:extLst>
              <a:ext uri="{FF2B5EF4-FFF2-40B4-BE49-F238E27FC236}">
                <a16:creationId xmlns:a16="http://schemas.microsoft.com/office/drawing/2014/main" id="{0CC978C9-1417-CD73-449F-2573EDDDEB9A}"/>
              </a:ext>
            </a:extLst>
          </p:cNvPr>
          <p:cNvSpPr txBox="1">
            <a:spLocks/>
          </p:cNvSpPr>
          <p:nvPr/>
        </p:nvSpPr>
        <p:spPr>
          <a:xfrm>
            <a:off x="6649596" y="2166128"/>
            <a:ext cx="4083117" cy="738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sk-SK" sz="1200" b="1" dirty="0"/>
              <a:t>Vytvorenie a aktualizácia účtu Twitter</a:t>
            </a:r>
            <a:endParaRPr lang="sk-SK" sz="1200" dirty="0"/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sk-SK" sz="1200" b="1" dirty="0"/>
              <a:t>https://twitter.com/EJPSOIL_Artemis</a:t>
            </a:r>
          </a:p>
        </p:txBody>
      </p:sp>
      <p:sp>
        <p:nvSpPr>
          <p:cNvPr id="20" name="Zástupný objekt pre obsah 5">
            <a:extLst>
              <a:ext uri="{FF2B5EF4-FFF2-40B4-BE49-F238E27FC236}">
                <a16:creationId xmlns:a16="http://schemas.microsoft.com/office/drawing/2014/main" id="{65B6B3BE-74BD-C5CC-7F8F-8308E23CB4F8}"/>
              </a:ext>
            </a:extLst>
          </p:cNvPr>
          <p:cNvSpPr txBox="1">
            <a:spLocks/>
          </p:cNvSpPr>
          <p:nvPr/>
        </p:nvSpPr>
        <p:spPr>
          <a:xfrm>
            <a:off x="4548618" y="1607249"/>
            <a:ext cx="2930212" cy="4908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sk-SK" sz="1600" b="1" dirty="0"/>
              <a:t>WP6 </a:t>
            </a:r>
            <a:r>
              <a:rPr lang="sk-SK" sz="1600" b="1" dirty="0" err="1"/>
              <a:t>Diseminácia</a:t>
            </a:r>
            <a:r>
              <a:rPr lang="sk-SK" sz="1600" b="1" dirty="0"/>
              <a:t> a komunikácia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329201177"/>
      </p:ext>
    </p:extLst>
  </p:cSld>
  <p:clrMapOvr>
    <a:masterClrMapping/>
  </p:clrMapOvr>
</p:sld>
</file>

<file path=ppt/theme/theme1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</TotalTime>
  <Words>609</Words>
  <Application>Microsoft Office PowerPoint</Application>
  <PresentationFormat>Širokouhlá</PresentationFormat>
  <Paragraphs>64</Paragraphs>
  <Slides>10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5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10</vt:i4>
      </vt:variant>
    </vt:vector>
  </HeadingPairs>
  <TitlesOfParts>
    <vt:vector size="16" baseType="lpstr">
      <vt:lpstr>Arial</vt:lpstr>
      <vt:lpstr>Bell MT</vt:lpstr>
      <vt:lpstr>Calibri</vt:lpstr>
      <vt:lpstr>Calibri Light</vt:lpstr>
      <vt:lpstr>Times New Roman</vt:lpstr>
      <vt:lpstr>Motív balíka Office</vt:lpstr>
      <vt:lpstr>ARTEMIS Agro-ekologické stratégie na podporu zmierňovania a adaptácie zmeny klímy zlepšením služieb pôdneho ekosystému a udržateľnej produkcie plodín Miriam Kizeková, Norbert Britaňák, Ľubica Malovcová, Miroslava Fusková, Nina Pastieriková</vt:lpstr>
      <vt:lpstr>Prezentácia programu PowerPoint</vt:lpstr>
      <vt:lpstr>Prezentácia programu PowerPoint</vt:lpstr>
      <vt:lpstr>Prezentácia programu PowerPoint</vt:lpstr>
      <vt:lpstr>Zapojenie NPPC</vt:lpstr>
      <vt:lpstr>Zapojenie NPPC</vt:lpstr>
      <vt:lpstr>Zapojenie NPPC</vt:lpstr>
      <vt:lpstr>Prezentácia programu PowerPoint</vt:lpstr>
      <vt:lpstr>Zapojenie NPPC</vt:lpstr>
      <vt:lpstr>Ďakujem za pozornosť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Európsky výskumno-inovačný program o pôde EJP Soil - príležitosť pre efektívny a moderný  manažment pôdy na Slovensku  (národný webinár projektu EJP Soil)</dc:title>
  <dc:creator>Zdenka Zihlavski</dc:creator>
  <cp:lastModifiedBy>Pekárová Eva</cp:lastModifiedBy>
  <cp:revision>38</cp:revision>
  <dcterms:created xsi:type="dcterms:W3CDTF">2021-04-14T09:59:09Z</dcterms:created>
  <dcterms:modified xsi:type="dcterms:W3CDTF">2023-11-13T10:36:04Z</dcterms:modified>
</cp:coreProperties>
</file>